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0" r:id="rId2"/>
  </p:sldMasterIdLst>
  <p:notesMasterIdLst>
    <p:notesMasterId r:id="rId14"/>
  </p:notesMasterIdLst>
  <p:sldIdLst>
    <p:sldId id="426" r:id="rId3"/>
    <p:sldId id="438" r:id="rId4"/>
    <p:sldId id="432" r:id="rId5"/>
    <p:sldId id="437" r:id="rId6"/>
    <p:sldId id="347" r:id="rId7"/>
    <p:sldId id="344" r:id="rId8"/>
    <p:sldId id="441" r:id="rId9"/>
    <p:sldId id="442" r:id="rId10"/>
    <p:sldId id="443" r:id="rId11"/>
    <p:sldId id="444" r:id="rId12"/>
    <p:sldId id="436" r:id="rId13"/>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98" autoAdjust="0"/>
    <p:restoredTop sz="91345" autoAdjust="0"/>
  </p:normalViewPr>
  <p:slideViewPr>
    <p:cSldViewPr>
      <p:cViewPr varScale="1">
        <p:scale>
          <a:sx n="69" d="100"/>
          <a:sy n="69" d="100"/>
        </p:scale>
        <p:origin x="151" y="4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49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39"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0"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1"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2"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3"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4"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5"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6"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7"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8"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9"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50"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51" name="Rectangle 14"/>
          <p:cNvSpPr>
            <a:spLocks noGrp="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
        <p:nvSpPr>
          <p:cNvPr id="2064" name="Rectangle 16"/>
          <p:cNvSpPr>
            <a:spLocks noGrp="1" noChangeArrowheads="1"/>
          </p:cNvSpPr>
          <p:nvPr>
            <p:ph type="hdr"/>
          </p:nvPr>
        </p:nvSpPr>
        <p:spPr bwMode="auto">
          <a:xfrm>
            <a:off x="0" y="0"/>
            <a:ext cx="3351213"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ea typeface="+mn-ea"/>
                <a:cs typeface="Arial Unicode MS" panose="020B0604020202020204" pitchFamily="34" charset="-128"/>
              </a:defRPr>
            </a:lvl1pPr>
          </a:lstStyle>
          <a:p>
            <a:pPr>
              <a:defRPr/>
            </a:pPr>
            <a:endParaRPr lang="en-US"/>
          </a:p>
        </p:txBody>
      </p:sp>
      <p:sp>
        <p:nvSpPr>
          <p:cNvPr id="2065" name="Rectangle 17"/>
          <p:cNvSpPr>
            <a:spLocks noGrp="1" noChangeArrowheads="1"/>
          </p:cNvSpPr>
          <p:nvPr>
            <p:ph type="dt"/>
          </p:nvPr>
        </p:nvSpPr>
        <p:spPr bwMode="auto">
          <a:xfrm>
            <a:off x="4398963" y="0"/>
            <a:ext cx="3351212"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ea typeface="+mn-ea"/>
                <a:cs typeface="Arial Unicode MS" panose="020B0604020202020204" pitchFamily="34" charset="-128"/>
              </a:defRPr>
            </a:lvl1pPr>
          </a:lstStyle>
          <a:p>
            <a:pPr>
              <a:defRPr/>
            </a:pPr>
            <a:endParaRPr lang="en-US"/>
          </a:p>
        </p:txBody>
      </p:sp>
      <p:sp>
        <p:nvSpPr>
          <p:cNvPr id="2066" name="Rectangle 18"/>
          <p:cNvSpPr>
            <a:spLocks noGrp="1" noChangeArrowheads="1"/>
          </p:cNvSpPr>
          <p:nvPr>
            <p:ph type="ftr"/>
          </p:nvPr>
        </p:nvSpPr>
        <p:spPr bwMode="auto">
          <a:xfrm>
            <a:off x="0" y="9555163"/>
            <a:ext cx="3351213"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ea typeface="+mn-ea"/>
                <a:cs typeface="Arial Unicode MS" panose="020B0604020202020204" pitchFamily="34" charset="-128"/>
              </a:defRPr>
            </a:lvl1pPr>
          </a:lstStyle>
          <a:p>
            <a:pPr>
              <a:defRPr/>
            </a:pPr>
            <a:endParaRPr lang="en-US"/>
          </a:p>
        </p:txBody>
      </p:sp>
      <p:sp>
        <p:nvSpPr>
          <p:cNvPr id="2067" name="Rectangle 19"/>
          <p:cNvSpPr>
            <a:spLocks noGrp="1" noChangeArrowheads="1"/>
          </p:cNvSpPr>
          <p:nvPr>
            <p:ph type="sldNum"/>
          </p:nvPr>
        </p:nvSpPr>
        <p:spPr bwMode="auto">
          <a:xfrm>
            <a:off x="4398963" y="9555163"/>
            <a:ext cx="3351212"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ea typeface="+mn-ea"/>
                <a:cs typeface="Arial Unicode MS" panose="020B0604020202020204" pitchFamily="34" charset="-128"/>
              </a:defRPr>
            </a:lvl1pPr>
          </a:lstStyle>
          <a:p>
            <a:pPr>
              <a:defRPr/>
            </a:pPr>
            <a:fld id="{0F0A99C8-932B-4C75-AF14-62E0E2DD1A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C24CEAB-322E-4959-8068-4CE4ED14898F}" type="slidenum">
              <a:rPr lang="en-US" altLang="en-US" sz="1400" smtClean="0">
                <a:ea typeface="Arial Unicode MS" panose="020B0604020202020204" pitchFamily="34" charset="-128"/>
              </a:rPr>
              <a:pPr>
                <a:spcBef>
                  <a:spcPct val="0"/>
                </a:spcBef>
                <a:buClrTx/>
                <a:buFontTx/>
                <a:buNone/>
              </a:pPr>
              <a:t>5</a:t>
            </a:fld>
            <a:endParaRPr lang="en-US" altLang="en-US" sz="1400">
              <a:ea typeface="Arial Unicode MS" panose="020B0604020202020204" pitchFamily="34" charset="-128"/>
            </a:endParaRPr>
          </a:p>
        </p:txBody>
      </p:sp>
      <p:sp>
        <p:nvSpPr>
          <p:cNvPr id="20483" name="Rectangle 1"/>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Text Box 2"/>
          <p:cNvSpPr>
            <a:spLocks noChangeArrowheads="1"/>
          </p:cNvSpPr>
          <p:nvPr>
            <p:ph type="body" idx="1"/>
          </p:nvPr>
        </p:nvSpPr>
        <p:spPr>
          <a:xfrm>
            <a:off x="519113" y="5229225"/>
            <a:ext cx="7045325" cy="497681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300">
                <a:latin typeface="Arial" panose="020B0604020202020204" pitchFamily="34" charset="0"/>
                <a:ea typeface="Arial Unicode MS" panose="020B0604020202020204" pitchFamily="34" charset="-128"/>
              </a:rPr>
              <a:t>In addition to its nutritional  impact on our health, the emissions from production add to global warming, which has further health impacts on food and water.  second largest source of methane are animals we raise for meat and dairy, with each cow producing over 1000 liters/d.  The third  is decay of wasted food in landfills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8144644E-B61D-47F3-9383-5BAB6FEC4141}" type="slidenum">
              <a:rPr lang="en-US" altLang="en-US" sz="1400" smtClean="0">
                <a:ea typeface="Arial Unicode MS" panose="020B0604020202020204" pitchFamily="34" charset="-128"/>
              </a:rPr>
              <a:pPr>
                <a:spcBef>
                  <a:spcPct val="0"/>
                </a:spcBef>
                <a:buClrTx/>
                <a:buFontTx/>
                <a:buNone/>
              </a:pPr>
              <a:t>6</a:t>
            </a:fld>
            <a:endParaRPr lang="en-US" altLang="en-US" sz="1400">
              <a:ea typeface="Arial Unicode MS" panose="020B0604020202020204" pitchFamily="34" charset="-128"/>
            </a:endParaRPr>
          </a:p>
        </p:txBody>
      </p:sp>
      <p:sp>
        <p:nvSpPr>
          <p:cNvPr id="22531" name="Rectangle 1"/>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a:spLocks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5840" anchor="ctr"/>
          <a:lstStyle/>
          <a:p>
            <a:pPr marL="215900" indent="-19367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1800">
                <a:latin typeface="Arial" panose="020B0604020202020204" pitchFamily="34" charset="0"/>
                <a:ea typeface="Arial Unicode MS" panose="020B0604020202020204" pitchFamily="34" charset="-128"/>
              </a:rPr>
              <a:t>Prospective studies show that high consumption of red meat significantly increases risk of new onset DM and deaths from cancer, CVD controlling for other risk factors.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5514F2A-093B-44AF-A5F4-64E278D16DDE}" type="slidenum">
              <a:rPr lang="en-US" altLang="en-US" sz="1400" smtClean="0">
                <a:ea typeface="Arial Unicode MS" panose="020B0604020202020204" pitchFamily="34" charset="-128"/>
              </a:rPr>
              <a:pPr>
                <a:spcBef>
                  <a:spcPct val="0"/>
                </a:spcBef>
                <a:buClrTx/>
                <a:buFontTx/>
                <a:buNone/>
              </a:pPr>
              <a:t>7</a:t>
            </a:fld>
            <a:endParaRPr lang="en-US" altLang="en-US" sz="1400">
              <a:ea typeface="Arial Unicode MS" panose="020B0604020202020204" pitchFamily="34" charset="-128"/>
            </a:endParaRPr>
          </a:p>
        </p:txBody>
      </p:sp>
      <p:sp>
        <p:nvSpPr>
          <p:cNvPr id="24579" name="Rectangle 1"/>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a:spLocks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5840" anchor="ctr"/>
          <a:lstStyle/>
          <a:p>
            <a:pPr marL="215900" indent="-19367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1800">
                <a:latin typeface="Arial" panose="020B0604020202020204" pitchFamily="34" charset="0"/>
                <a:ea typeface="Arial Unicode MS" panose="020B0604020202020204" pitchFamily="34" charset="-128"/>
              </a:rPr>
              <a:t>Prospective studies show that high consumption of red meat significantly increases risk of new onset DM and deaths from cancer, CVD controlling for other risk factors.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9573911-BC3D-411B-8C2F-43D8EDF8EC9F}" type="slidenum">
              <a:rPr lang="en-US" altLang="en-US" sz="1400" smtClean="0">
                <a:ea typeface="Arial Unicode MS" panose="020B0604020202020204" pitchFamily="34" charset="-128"/>
              </a:rPr>
              <a:pPr>
                <a:spcBef>
                  <a:spcPct val="0"/>
                </a:spcBef>
                <a:buClrTx/>
                <a:buFontTx/>
                <a:buNone/>
              </a:pPr>
              <a:t>8</a:t>
            </a:fld>
            <a:endParaRPr lang="en-US" altLang="en-US" sz="1400">
              <a:ea typeface="Arial Unicode MS" panose="020B0604020202020204" pitchFamily="34" charset="-128"/>
            </a:endParaRPr>
          </a:p>
        </p:txBody>
      </p:sp>
      <p:sp>
        <p:nvSpPr>
          <p:cNvPr id="26627" name="Rectangle 1"/>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a:spLocks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5840" anchor="ctr"/>
          <a:lstStyle/>
          <a:p>
            <a:pPr marL="215900" indent="-19367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1800">
                <a:latin typeface="Arial" panose="020B0604020202020204" pitchFamily="34" charset="0"/>
                <a:ea typeface="Arial Unicode MS" panose="020B0604020202020204" pitchFamily="34" charset="-128"/>
              </a:rPr>
              <a:t>Prospective studies show that high consumption of red meat significantly increases risk of new onset DM and deaths from cancer, CVD controlling for other risk factors.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8A526ED-F4D4-4BD6-832C-ACD8DD051262}" type="slidenum">
              <a:rPr lang="en-US" altLang="en-US" sz="1400" smtClean="0">
                <a:ea typeface="Arial Unicode MS" panose="020B0604020202020204" pitchFamily="34" charset="-128"/>
              </a:rPr>
              <a:pPr>
                <a:spcBef>
                  <a:spcPct val="0"/>
                </a:spcBef>
                <a:buClrTx/>
                <a:buFontTx/>
                <a:buNone/>
              </a:pPr>
              <a:t>9</a:t>
            </a:fld>
            <a:endParaRPr lang="en-US" altLang="en-US" sz="1400">
              <a:ea typeface="Arial Unicode MS" panose="020B0604020202020204" pitchFamily="34" charset="-128"/>
            </a:endParaRPr>
          </a:p>
        </p:txBody>
      </p:sp>
      <p:sp>
        <p:nvSpPr>
          <p:cNvPr id="28675" name="Rectangle 1"/>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Text Box 2"/>
          <p:cNvSpPr>
            <a:spLocks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5840" anchor="ctr"/>
          <a:lstStyle/>
          <a:p>
            <a:pPr marL="215900" indent="-19367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1800">
                <a:latin typeface="Arial" panose="020B0604020202020204" pitchFamily="34" charset="0"/>
                <a:ea typeface="Arial Unicode MS" panose="020B0604020202020204" pitchFamily="34" charset="-128"/>
              </a:rPr>
              <a:t>Prospective studies show that high consumption of red meat significantly increases risk of new onset DM and deaths from cancer, CVD controlling for other risk factors.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7AA221A4-2561-4CC3-BC29-EC916FCB783F}" type="slidenum">
              <a:rPr lang="en-US" altLang="en-US" sz="1400" smtClean="0">
                <a:ea typeface="Arial Unicode MS" panose="020B0604020202020204" pitchFamily="34" charset="-128"/>
              </a:rPr>
              <a:pPr>
                <a:spcBef>
                  <a:spcPct val="0"/>
                </a:spcBef>
                <a:buClrTx/>
                <a:buFontTx/>
                <a:buNone/>
              </a:pPr>
              <a:t>10</a:t>
            </a:fld>
            <a:endParaRPr lang="en-US" altLang="en-US" sz="1400">
              <a:ea typeface="Arial Unicode MS" panose="020B0604020202020204" pitchFamily="34" charset="-128"/>
            </a:endParaRPr>
          </a:p>
        </p:txBody>
      </p:sp>
      <p:sp>
        <p:nvSpPr>
          <p:cNvPr id="30723" name="Rectangle 1"/>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Text Box 2"/>
          <p:cNvSpPr>
            <a:spLocks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5840" anchor="ctr"/>
          <a:lstStyle/>
          <a:p>
            <a:pPr marL="215900" indent="-193675" eaLnBrk="1">
              <a:lnSpc>
                <a:spcPct val="93000"/>
              </a:lnSpc>
              <a:spcBef>
                <a:spcPct val="0"/>
              </a:spcBef>
              <a:buClrTx/>
              <a:buFontTx/>
              <a:buNone/>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pPr>
            <a:r>
              <a:rPr lang="en-US" altLang="en-US" sz="1800">
                <a:latin typeface="Arial" panose="020B0604020202020204" pitchFamily="34" charset="0"/>
                <a:ea typeface="Arial Unicode MS" panose="020B0604020202020204" pitchFamily="34" charset="-128"/>
              </a:rPr>
              <a:t>Prospective studies show that high consumption of red meat significantly increases risk of new onset DM and deaths from cancer, CVD controlling for other risk factors.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F753FB3-A989-45CA-A24B-7C248B50B2E7}" type="slidenum">
              <a:rPr lang="en-US"/>
              <a:pPr>
                <a:defRPr/>
              </a:pPr>
              <a:t>‹#›</a:t>
            </a:fld>
            <a:endParaRPr lang="en-US"/>
          </a:p>
        </p:txBody>
      </p:sp>
    </p:spTree>
    <p:extLst>
      <p:ext uri="{BB962C8B-B14F-4D97-AF65-F5344CB8AC3E}">
        <p14:creationId xmlns:p14="http://schemas.microsoft.com/office/powerpoint/2010/main" val="75805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D0B9E6F-D6A4-4B82-A773-65D1D7C9F171}" type="slidenum">
              <a:rPr lang="en-US"/>
              <a:pPr>
                <a:defRPr/>
              </a:pPr>
              <a:t>‹#›</a:t>
            </a:fld>
            <a:endParaRPr lang="en-US"/>
          </a:p>
        </p:txBody>
      </p:sp>
    </p:spTree>
    <p:extLst>
      <p:ext uri="{BB962C8B-B14F-4D97-AF65-F5344CB8AC3E}">
        <p14:creationId xmlns:p14="http://schemas.microsoft.com/office/powerpoint/2010/main" val="156066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301625"/>
            <a:ext cx="2262188" cy="6434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4162" cy="6434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F4A330B-3B85-41B4-9143-6769B82AF1AC}" type="slidenum">
              <a:rPr lang="en-US"/>
              <a:pPr>
                <a:defRPr/>
              </a:pPr>
              <a:t>‹#›</a:t>
            </a:fld>
            <a:endParaRPr lang="en-US"/>
          </a:p>
        </p:txBody>
      </p:sp>
    </p:spTree>
    <p:extLst>
      <p:ext uri="{BB962C8B-B14F-4D97-AF65-F5344CB8AC3E}">
        <p14:creationId xmlns:p14="http://schemas.microsoft.com/office/powerpoint/2010/main" val="319601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Content Placeholder 2"/>
          <p:cNvSpPr>
            <a:spLocks noGrp="1"/>
          </p:cNvSpPr>
          <p:nvPr>
            <p:ph sz="half" idx="1"/>
          </p:nvPr>
        </p:nvSpPr>
        <p:spPr>
          <a:xfrm>
            <a:off x="503238" y="1768475"/>
            <a:ext cx="9048750" cy="240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4327525"/>
            <a:ext cx="9048750" cy="240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10BA436-7328-4775-BF9E-578801105460}" type="slidenum">
              <a:rPr lang="en-US"/>
              <a:pPr>
                <a:defRPr/>
              </a:pPr>
              <a:t>‹#›</a:t>
            </a:fld>
            <a:endParaRPr lang="en-US"/>
          </a:p>
        </p:txBody>
      </p:sp>
    </p:spTree>
    <p:extLst>
      <p:ext uri="{BB962C8B-B14F-4D97-AF65-F5344CB8AC3E}">
        <p14:creationId xmlns:p14="http://schemas.microsoft.com/office/powerpoint/2010/main" val="130070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3238" y="301625"/>
            <a:ext cx="9048750" cy="1239838"/>
          </a:xfrm>
        </p:spPr>
        <p:txBody>
          <a:bodyPr/>
          <a:lstStyle/>
          <a:p>
            <a:r>
              <a:rPr lang="en-US"/>
              <a:t>Click to edit Master title style</a:t>
            </a:r>
          </a:p>
        </p:txBody>
      </p:sp>
      <p:sp>
        <p:nvSpPr>
          <p:cNvPr id="3" name="Content Placeholder 2"/>
          <p:cNvSpPr>
            <a:spLocks noGrp="1"/>
          </p:cNvSpPr>
          <p:nvPr>
            <p:ph sz="quarter" idx="1"/>
          </p:nvPr>
        </p:nvSpPr>
        <p:spPr>
          <a:xfrm>
            <a:off x="503238" y="1768475"/>
            <a:ext cx="4448175" cy="240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3813" y="1768475"/>
            <a:ext cx="4448175" cy="240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3238" y="4327525"/>
            <a:ext cx="4448175" cy="240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03813" y="4327525"/>
            <a:ext cx="4448175" cy="240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3A540099-DDF4-47B2-A4D8-754F07A4967D}" type="slidenum">
              <a:rPr lang="en-US"/>
              <a:pPr>
                <a:defRPr/>
              </a:pPr>
              <a:t>‹#›</a:t>
            </a:fld>
            <a:endParaRPr lang="en-US"/>
          </a:p>
        </p:txBody>
      </p:sp>
    </p:spTree>
    <p:extLst>
      <p:ext uri="{BB962C8B-B14F-4D97-AF65-F5344CB8AC3E}">
        <p14:creationId xmlns:p14="http://schemas.microsoft.com/office/powerpoint/2010/main" val="1110429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6C013D7-72ED-4E70-9737-4216C30EE8E3}" type="slidenum">
              <a:rPr lang="en-US"/>
              <a:pPr>
                <a:defRPr/>
              </a:pPr>
              <a:t>‹#›</a:t>
            </a:fld>
            <a:endParaRPr lang="en-US"/>
          </a:p>
        </p:txBody>
      </p:sp>
    </p:spTree>
    <p:extLst>
      <p:ext uri="{BB962C8B-B14F-4D97-AF65-F5344CB8AC3E}">
        <p14:creationId xmlns:p14="http://schemas.microsoft.com/office/powerpoint/2010/main" val="388082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Content Placeholder 2"/>
          <p:cNvSpPr>
            <a:spLocks noGrp="1"/>
          </p:cNvSpPr>
          <p:nvPr>
            <p:ph sz="quarter" idx="1"/>
          </p:nvPr>
        </p:nvSpPr>
        <p:spPr>
          <a:xfrm>
            <a:off x="503238" y="1768475"/>
            <a:ext cx="4448175" cy="240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3238" y="4327525"/>
            <a:ext cx="4448175" cy="240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103813" y="1768475"/>
            <a:ext cx="4448175" cy="496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dt" idx="10"/>
          </p:nvPr>
        </p:nvSpPr>
        <p:spPr>
          <a:ln/>
        </p:spPr>
        <p:txBody>
          <a:bodyPr/>
          <a:lstStyle>
            <a:lvl1pPr>
              <a:defRPr/>
            </a:lvl1pPr>
          </a:lstStyle>
          <a:p>
            <a:pPr>
              <a:defRPr/>
            </a:pPr>
            <a:endParaRPr lang="en-US"/>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pPr>
              <a:defRPr/>
            </a:pPr>
            <a:fld id="{783E2A73-E011-4F91-BE40-447B09C3614C}" type="slidenum">
              <a:rPr lang="en-US"/>
              <a:pPr>
                <a:defRPr/>
              </a:pPr>
              <a:t>‹#›</a:t>
            </a:fld>
            <a:endParaRPr lang="en-US"/>
          </a:p>
        </p:txBody>
      </p:sp>
    </p:spTree>
    <p:extLst>
      <p:ext uri="{BB962C8B-B14F-4D97-AF65-F5344CB8AC3E}">
        <p14:creationId xmlns:p14="http://schemas.microsoft.com/office/powerpoint/2010/main" val="386477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Content Placeholder 2"/>
          <p:cNvSpPr>
            <a:spLocks noGrp="1"/>
          </p:cNvSpPr>
          <p:nvPr>
            <p:ph sz="quarter" idx="1"/>
          </p:nvPr>
        </p:nvSpPr>
        <p:spPr>
          <a:xfrm>
            <a:off x="503238" y="1768475"/>
            <a:ext cx="4448175" cy="240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3813" y="1768475"/>
            <a:ext cx="4448175" cy="240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03238" y="4327525"/>
            <a:ext cx="9048750" cy="240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dt" idx="10"/>
          </p:nvPr>
        </p:nvSpPr>
        <p:spPr>
          <a:ln/>
        </p:spPr>
        <p:txBody>
          <a:bodyPr/>
          <a:lstStyle>
            <a:lvl1pPr>
              <a:defRPr/>
            </a:lvl1pPr>
          </a:lstStyle>
          <a:p>
            <a:pPr>
              <a:defRPr/>
            </a:pPr>
            <a:endParaRPr lang="en-US"/>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pPr>
              <a:defRPr/>
            </a:pPr>
            <a:fld id="{393CE490-B7AF-4524-83F2-A4D1230BE815}" type="slidenum">
              <a:rPr lang="en-US"/>
              <a:pPr>
                <a:defRPr/>
              </a:pPr>
              <a:t>‹#›</a:t>
            </a:fld>
            <a:endParaRPr lang="en-US"/>
          </a:p>
        </p:txBody>
      </p:sp>
    </p:spTree>
    <p:extLst>
      <p:ext uri="{BB962C8B-B14F-4D97-AF65-F5344CB8AC3E}">
        <p14:creationId xmlns:p14="http://schemas.microsoft.com/office/powerpoint/2010/main" val="638167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Text Placeholder 2"/>
          <p:cNvSpPr>
            <a:spLocks noGrp="1"/>
          </p:cNvSpPr>
          <p:nvPr>
            <p:ph type="body" sz="half" idx="1"/>
          </p:nvPr>
        </p:nvSpPr>
        <p:spPr>
          <a:xfrm>
            <a:off x="503238" y="1768475"/>
            <a:ext cx="4448175" cy="496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3813" y="1768475"/>
            <a:ext cx="4448175" cy="240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3813" y="4327525"/>
            <a:ext cx="4448175" cy="240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dt" idx="10"/>
          </p:nvPr>
        </p:nvSpPr>
        <p:spPr>
          <a:ln/>
        </p:spPr>
        <p:txBody>
          <a:bodyPr/>
          <a:lstStyle>
            <a:lvl1pPr>
              <a:defRPr/>
            </a:lvl1pPr>
          </a:lstStyle>
          <a:p>
            <a:pPr>
              <a:defRPr/>
            </a:pPr>
            <a:endParaRPr lang="en-US"/>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pPr>
              <a:defRPr/>
            </a:pPr>
            <a:fld id="{096670B2-5B76-441F-AB3E-74D351BC16FC}" type="slidenum">
              <a:rPr lang="en-US"/>
              <a:pPr>
                <a:defRPr/>
              </a:pPr>
              <a:t>‹#›</a:t>
            </a:fld>
            <a:endParaRPr lang="en-US"/>
          </a:p>
        </p:txBody>
      </p:sp>
    </p:spTree>
    <p:extLst>
      <p:ext uri="{BB962C8B-B14F-4D97-AF65-F5344CB8AC3E}">
        <p14:creationId xmlns:p14="http://schemas.microsoft.com/office/powerpoint/2010/main" val="184444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0"/>
            <a:ext cx="8568531" cy="1620430"/>
          </a:xfrm>
        </p:spPr>
        <p:txBody>
          <a:bodyPr/>
          <a:lstStyle/>
          <a:p>
            <a:r>
              <a:rPr lang="en-US"/>
              <a:t>Click to edit Master title style</a:t>
            </a:r>
          </a:p>
        </p:txBody>
      </p:sp>
      <p:sp>
        <p:nvSpPr>
          <p:cNvPr id="3" name="Subtitle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036BD3B-B171-492E-8B5B-F1403A832072}"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A61396D-5910-40C0-B125-2A72E6CD9A6E}" type="slidenum">
              <a:rPr lang="en-US"/>
              <a:pPr>
                <a:defRPr/>
              </a:pPr>
              <a:t>‹#›</a:t>
            </a:fld>
            <a:endParaRPr lang="en-US"/>
          </a:p>
        </p:txBody>
      </p:sp>
    </p:spTree>
    <p:extLst>
      <p:ext uri="{BB962C8B-B14F-4D97-AF65-F5344CB8AC3E}">
        <p14:creationId xmlns:p14="http://schemas.microsoft.com/office/powerpoint/2010/main" val="88061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A3634DD-A203-47BD-8E4D-CDEF8991E78B}"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0DCF08A-C3C3-485D-A7C0-125F57DE515D}" type="slidenum">
              <a:rPr lang="en-US"/>
              <a:pPr>
                <a:defRPr/>
              </a:pPr>
              <a:t>‹#›</a:t>
            </a:fld>
            <a:endParaRPr lang="en-US"/>
          </a:p>
        </p:txBody>
      </p:sp>
    </p:spTree>
    <p:extLst>
      <p:ext uri="{BB962C8B-B14F-4D97-AF65-F5344CB8AC3E}">
        <p14:creationId xmlns:p14="http://schemas.microsoft.com/office/powerpoint/2010/main" val="339157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D67A80E-990B-4195-9504-CFD77F0684D8}" type="slidenum">
              <a:rPr lang="en-US"/>
              <a:pPr>
                <a:defRPr/>
              </a:pPr>
              <a:t>‹#›</a:t>
            </a:fld>
            <a:endParaRPr lang="en-US"/>
          </a:p>
        </p:txBody>
      </p:sp>
    </p:spTree>
    <p:extLst>
      <p:ext uri="{BB962C8B-B14F-4D97-AF65-F5344CB8AC3E}">
        <p14:creationId xmlns:p14="http://schemas.microsoft.com/office/powerpoint/2010/main" val="1493704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2"/>
            <a:ext cx="8568531" cy="1501435"/>
          </a:xfrm>
        </p:spPr>
        <p:txBody>
          <a:bodyPr anchor="t"/>
          <a:lstStyle>
            <a:lvl1pPr algn="l">
              <a:defRPr sz="4409" b="1" cap="all"/>
            </a:lvl1pPr>
          </a:lstStyle>
          <a:p>
            <a:r>
              <a:rPr lang="en-US"/>
              <a:t>Click to edit Master title style</a:t>
            </a:r>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CCFD5AE-3FEF-4C6C-A40E-AFC23F19C3FD}"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F5D8491-BBBA-4E25-86A6-BD2242BE5087}" type="slidenum">
              <a:rPr lang="en-US"/>
              <a:pPr>
                <a:defRPr/>
              </a:pPr>
              <a:t>‹#›</a:t>
            </a:fld>
            <a:endParaRPr lang="en-US"/>
          </a:p>
        </p:txBody>
      </p:sp>
    </p:spTree>
    <p:extLst>
      <p:ext uri="{BB962C8B-B14F-4D97-AF65-F5344CB8AC3E}">
        <p14:creationId xmlns:p14="http://schemas.microsoft.com/office/powerpoint/2010/main" val="3103787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EAEF95A-0790-4581-A55B-919200499DBB}" type="datetimeFigureOut">
              <a:rPr lang="en-US"/>
              <a:pPr>
                <a:defRPr/>
              </a:pPr>
              <a:t>11/28/2016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DEE7F64-DB35-437B-8988-19A50066F8E6}" type="slidenum">
              <a:rPr lang="en-US"/>
              <a:pPr>
                <a:defRPr/>
              </a:pPr>
              <a:t>‹#›</a:t>
            </a:fld>
            <a:endParaRPr lang="en-US"/>
          </a:p>
        </p:txBody>
      </p:sp>
    </p:spTree>
    <p:extLst>
      <p:ext uri="{BB962C8B-B14F-4D97-AF65-F5344CB8AC3E}">
        <p14:creationId xmlns:p14="http://schemas.microsoft.com/office/powerpoint/2010/main" val="591610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B697421-E308-4B7C-B578-A03AAE3FD38C}" type="datetimeFigureOut">
              <a:rPr lang="en-US"/>
              <a:pPr>
                <a:defRPr/>
              </a:pPr>
              <a:t>11/28/2016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90B77BE-DEDD-4591-BB6B-3AEC2B23A092}" type="slidenum">
              <a:rPr lang="en-US"/>
              <a:pPr>
                <a:defRPr/>
              </a:pPr>
              <a:t>‹#›</a:t>
            </a:fld>
            <a:endParaRPr lang="en-US"/>
          </a:p>
        </p:txBody>
      </p:sp>
    </p:spTree>
    <p:extLst>
      <p:ext uri="{BB962C8B-B14F-4D97-AF65-F5344CB8AC3E}">
        <p14:creationId xmlns:p14="http://schemas.microsoft.com/office/powerpoint/2010/main" val="29399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D6C4393-3869-4959-B636-F093D4DEB9F9}" type="datetimeFigureOut">
              <a:rPr lang="en-US"/>
              <a:pPr>
                <a:defRPr/>
              </a:pPr>
              <a:t>11/28/2016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FECB421-E25D-4463-94ED-73CD902CE06A}" type="slidenum">
              <a:rPr lang="en-US"/>
              <a:pPr>
                <a:defRPr/>
              </a:pPr>
              <a:t>‹#›</a:t>
            </a:fld>
            <a:endParaRPr lang="en-US"/>
          </a:p>
        </p:txBody>
      </p:sp>
    </p:spTree>
    <p:extLst>
      <p:ext uri="{BB962C8B-B14F-4D97-AF65-F5344CB8AC3E}">
        <p14:creationId xmlns:p14="http://schemas.microsoft.com/office/powerpoint/2010/main" val="3904583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02FAF9C-25EF-411B-9C26-E8770C1DA19C}" type="datetimeFigureOut">
              <a:rPr lang="en-US"/>
              <a:pPr>
                <a:defRPr/>
              </a:pPr>
              <a:t>11/28/2016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880EAD-73F2-436F-9873-C9161201B95B}" type="slidenum">
              <a:rPr lang="en-US"/>
              <a:pPr>
                <a:defRPr/>
              </a:pPr>
              <a:t>‹#›</a:t>
            </a:fld>
            <a:endParaRPr lang="en-US"/>
          </a:p>
        </p:txBody>
      </p:sp>
    </p:spTree>
    <p:extLst>
      <p:ext uri="{BB962C8B-B14F-4D97-AF65-F5344CB8AC3E}">
        <p14:creationId xmlns:p14="http://schemas.microsoft.com/office/powerpoint/2010/main" val="1115128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300987"/>
            <a:ext cx="3316456" cy="1280945"/>
          </a:xfrm>
        </p:spPr>
        <p:txBody>
          <a:bodyPr anchor="b"/>
          <a:lstStyle>
            <a:lvl1pPr algn="l">
              <a:defRPr sz="2205" b="1"/>
            </a:lvl1pPr>
          </a:lstStyle>
          <a:p>
            <a:r>
              <a:rPr lang="en-US"/>
              <a:t>Click to edit Master title style</a:t>
            </a:r>
          </a:p>
        </p:txBody>
      </p:sp>
      <p:sp>
        <p:nvSpPr>
          <p:cNvPr id="3" name="Content Placeholder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F202CB7-CC0C-4D0D-8CE0-17C914C5D2B4}" type="datetimeFigureOut">
              <a:rPr lang="en-US"/>
              <a:pPr>
                <a:defRPr/>
              </a:pPr>
              <a:t>11/28/2016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9B56396-A0C9-446F-8ABC-5B853ACCC4BD}" type="slidenum">
              <a:rPr lang="en-US"/>
              <a:pPr>
                <a:defRPr/>
              </a:pPr>
              <a:t>‹#›</a:t>
            </a:fld>
            <a:endParaRPr lang="en-US"/>
          </a:p>
        </p:txBody>
      </p:sp>
    </p:spTree>
    <p:extLst>
      <p:ext uri="{BB962C8B-B14F-4D97-AF65-F5344CB8AC3E}">
        <p14:creationId xmlns:p14="http://schemas.microsoft.com/office/powerpoint/2010/main" val="820010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5" b="1"/>
            </a:lvl1pPr>
          </a:lstStyle>
          <a:p>
            <a:r>
              <a:rPr lang="en-US"/>
              <a:t>Click to edit Master title style</a:t>
            </a:r>
          </a:p>
        </p:txBody>
      </p:sp>
      <p:sp>
        <p:nvSpPr>
          <p:cNvPr id="3" name="Picture Placeholder 2"/>
          <p:cNvSpPr>
            <a:spLocks noGrp="1"/>
          </p:cNvSpPr>
          <p:nvPr>
            <p:ph type="pic" idx="1"/>
          </p:nvPr>
        </p:nvSpPr>
        <p:spPr>
          <a:xfrm>
            <a:off x="1975873" y="675471"/>
            <a:ext cx="6048375"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en-US" noProof="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0925FD0-D4B0-4782-B9AE-BB8F40B17A8A}" type="datetimeFigureOut">
              <a:rPr lang="en-US"/>
              <a:pPr>
                <a:defRPr/>
              </a:pPr>
              <a:t>11/28/2016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54060F3-0AAF-4C64-9417-543925655149}" type="slidenum">
              <a:rPr lang="en-US"/>
              <a:pPr>
                <a:defRPr/>
              </a:pPr>
              <a:t>‹#›</a:t>
            </a:fld>
            <a:endParaRPr lang="en-US"/>
          </a:p>
        </p:txBody>
      </p:sp>
    </p:spTree>
    <p:extLst>
      <p:ext uri="{BB962C8B-B14F-4D97-AF65-F5344CB8AC3E}">
        <p14:creationId xmlns:p14="http://schemas.microsoft.com/office/powerpoint/2010/main" val="2841611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4A32D5F-A514-4A29-AEAE-BEDD2D02C45B}"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6DA1D5D-D5F7-4979-88D2-F56F9B100427}" type="slidenum">
              <a:rPr lang="en-US"/>
              <a:pPr>
                <a:defRPr/>
              </a:pPr>
              <a:t>‹#›</a:t>
            </a:fld>
            <a:endParaRPr lang="en-US"/>
          </a:p>
        </p:txBody>
      </p:sp>
    </p:spTree>
    <p:extLst>
      <p:ext uri="{BB962C8B-B14F-4D97-AF65-F5344CB8AC3E}">
        <p14:creationId xmlns:p14="http://schemas.microsoft.com/office/powerpoint/2010/main" val="308046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031" y="302738"/>
            <a:ext cx="6636411"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3FB92DC-9A83-495F-8399-0DAE5AB7E11F}" type="datetimeFigureOut">
              <a:rPr lang="en-US"/>
              <a:pPr>
                <a:defRPr/>
              </a:pPr>
              <a:t>11/28/2016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EBBE8E3-7028-452A-AA5E-3958A321E357}" type="slidenum">
              <a:rPr lang="en-US"/>
              <a:pPr>
                <a:defRPr/>
              </a:pPr>
              <a:t>‹#›</a:t>
            </a:fld>
            <a:endParaRPr lang="en-US"/>
          </a:p>
        </p:txBody>
      </p:sp>
    </p:spTree>
    <p:extLst>
      <p:ext uri="{BB962C8B-B14F-4D97-AF65-F5344CB8AC3E}">
        <p14:creationId xmlns:p14="http://schemas.microsoft.com/office/powerpoint/2010/main" val="159668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62AA0EA-BE9C-4087-A050-AB72B4C19280}" type="slidenum">
              <a:rPr lang="en-US"/>
              <a:pPr>
                <a:defRPr/>
              </a:pPr>
              <a:t>‹#›</a:t>
            </a:fld>
            <a:endParaRPr lang="en-US"/>
          </a:p>
        </p:txBody>
      </p:sp>
    </p:spTree>
    <p:extLst>
      <p:ext uri="{BB962C8B-B14F-4D97-AF65-F5344CB8AC3E}">
        <p14:creationId xmlns:p14="http://schemas.microsoft.com/office/powerpoint/2010/main" val="379474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6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8175" cy="496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11CC296-9724-48FB-A17E-60390655911D}" type="slidenum">
              <a:rPr lang="en-US"/>
              <a:pPr>
                <a:defRPr/>
              </a:pPr>
              <a:t>‹#›</a:t>
            </a:fld>
            <a:endParaRPr lang="en-US"/>
          </a:p>
        </p:txBody>
      </p:sp>
    </p:spTree>
    <p:extLst>
      <p:ext uri="{BB962C8B-B14F-4D97-AF65-F5344CB8AC3E}">
        <p14:creationId xmlns:p14="http://schemas.microsoft.com/office/powerpoint/2010/main" val="22425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24F48C2-53F3-48B2-ADC0-347F59A24742}" type="slidenum">
              <a:rPr lang="en-US"/>
              <a:pPr>
                <a:defRPr/>
              </a:pPr>
              <a:t>‹#›</a:t>
            </a:fld>
            <a:endParaRPr lang="en-US"/>
          </a:p>
        </p:txBody>
      </p:sp>
    </p:spTree>
    <p:extLst>
      <p:ext uri="{BB962C8B-B14F-4D97-AF65-F5344CB8AC3E}">
        <p14:creationId xmlns:p14="http://schemas.microsoft.com/office/powerpoint/2010/main" val="166489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409446F1-DC81-4876-B1C7-F0694423EFD2}" type="slidenum">
              <a:rPr lang="en-US"/>
              <a:pPr>
                <a:defRPr/>
              </a:pPr>
              <a:t>‹#›</a:t>
            </a:fld>
            <a:endParaRPr lang="en-US"/>
          </a:p>
        </p:txBody>
      </p:sp>
    </p:spTree>
    <p:extLst>
      <p:ext uri="{BB962C8B-B14F-4D97-AF65-F5344CB8AC3E}">
        <p14:creationId xmlns:p14="http://schemas.microsoft.com/office/powerpoint/2010/main" val="56366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B1685E72-064C-4E4F-A301-9D36D771E8B1}" type="slidenum">
              <a:rPr lang="en-US"/>
              <a:pPr>
                <a:defRPr/>
              </a:pPr>
              <a:t>‹#›</a:t>
            </a:fld>
            <a:endParaRPr lang="en-US"/>
          </a:p>
        </p:txBody>
      </p:sp>
    </p:spTree>
    <p:extLst>
      <p:ext uri="{BB962C8B-B14F-4D97-AF65-F5344CB8AC3E}">
        <p14:creationId xmlns:p14="http://schemas.microsoft.com/office/powerpoint/2010/main" val="284033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8B83E66-241A-4FCE-ABA7-F133849C273A}" type="slidenum">
              <a:rPr lang="en-US"/>
              <a:pPr>
                <a:defRPr/>
              </a:pPr>
              <a:t>‹#›</a:t>
            </a:fld>
            <a:endParaRPr lang="en-US"/>
          </a:p>
        </p:txBody>
      </p:sp>
    </p:spTree>
    <p:extLst>
      <p:ext uri="{BB962C8B-B14F-4D97-AF65-F5344CB8AC3E}">
        <p14:creationId xmlns:p14="http://schemas.microsoft.com/office/powerpoint/2010/main" val="153352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ACC7881-500F-432A-B64A-65803F48FF24}" type="slidenum">
              <a:rPr lang="en-US"/>
              <a:pPr>
                <a:defRPr/>
              </a:pPr>
              <a:t>‹#›</a:t>
            </a:fld>
            <a:endParaRPr lang="en-US"/>
          </a:p>
        </p:txBody>
      </p:sp>
    </p:spTree>
    <p:extLst>
      <p:ext uri="{BB962C8B-B14F-4D97-AF65-F5344CB8AC3E}">
        <p14:creationId xmlns:p14="http://schemas.microsoft.com/office/powerpoint/2010/main" val="344239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48750"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503238" y="1768475"/>
            <a:ext cx="9048750" cy="496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p:cNvSpPr>
            <a:spLocks noGrp="1" noChangeArrowheads="1"/>
          </p:cNvSpPr>
          <p:nvPr>
            <p:ph type="dt"/>
          </p:nvPr>
        </p:nvSpPr>
        <p:spPr bwMode="auto">
          <a:xfrm>
            <a:off x="503238" y="6886575"/>
            <a:ext cx="2325687"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defRPr>
            </a:lvl1pPr>
          </a:lstStyle>
          <a:p>
            <a:pPr>
              <a:defRPr/>
            </a:pPr>
            <a:endParaRPr lang="en-US"/>
          </a:p>
        </p:txBody>
      </p:sp>
      <p:sp>
        <p:nvSpPr>
          <p:cNvPr id="1028" name="Rectangle 4"/>
          <p:cNvSpPr>
            <a:spLocks noGrp="1" noChangeArrowheads="1"/>
          </p:cNvSpPr>
          <p:nvPr>
            <p:ph type="ftr"/>
          </p:nvPr>
        </p:nvSpPr>
        <p:spPr bwMode="auto">
          <a:xfrm>
            <a:off x="3448050" y="6886575"/>
            <a:ext cx="317341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defRPr>
            </a:lvl1pPr>
          </a:lstStyle>
          <a:p>
            <a:pPr>
              <a:defRPr/>
            </a:pPr>
            <a:endParaRPr lang="en-US"/>
          </a:p>
        </p:txBody>
      </p:sp>
      <p:sp>
        <p:nvSpPr>
          <p:cNvPr id="1029" name="Rectangle 5"/>
          <p:cNvSpPr>
            <a:spLocks noGrp="1" noChangeArrowheads="1"/>
          </p:cNvSpPr>
          <p:nvPr>
            <p:ph type="sldNum"/>
          </p:nvPr>
        </p:nvSpPr>
        <p:spPr bwMode="auto">
          <a:xfrm>
            <a:off x="7227888" y="6886575"/>
            <a:ext cx="2325687"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defRPr>
            </a:lvl1pPr>
          </a:lstStyle>
          <a:p>
            <a:pPr>
              <a:defRPr/>
            </a:pPr>
            <a:fld id="{379C9CD2-C833-4C2B-A127-55978E1B1A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 id="2147484910" r:id="rId12"/>
    <p:sldLayoutId id="2147484911" r:id="rId13"/>
    <p:sldLayoutId id="2147484912" r:id="rId14"/>
    <p:sldLayoutId id="2147484913" r:id="rId15"/>
    <p:sldLayoutId id="2147484914" r:id="rId16"/>
    <p:sldLayoutId id="2147484915" r:id="rId17"/>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FFFFFF"/>
          </a:solidFill>
          <a:latin typeface="+mj-lt"/>
          <a:ea typeface="Arial Unicode MS" panose="020B0604020202020204" pitchFamily="34" charset="-128"/>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FFFFFF"/>
          </a:solidFill>
          <a:latin typeface="+mn-lt"/>
          <a:ea typeface="Arial Unicode MS" panose="020B0604020202020204"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FFFFFF"/>
          </a:solidFill>
          <a:latin typeface="+mn-lt"/>
          <a:ea typeface="Arial Unicode MS" panose="020B0604020202020204" pitchFamily="34" charset="-128"/>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FFFFFF"/>
          </a:solidFill>
          <a:latin typeface="+mn-lt"/>
          <a:ea typeface="Arial Unicode MS" panose="020B0604020202020204" pitchFamily="34" charset="-128"/>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FFFFFF"/>
          </a:solidFill>
          <a:latin typeface="+mn-lt"/>
          <a:ea typeface="Arial Unicode MS" panose="020B0604020202020204" pitchFamily="34" charset="-128"/>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Arial Unicode MS" panose="020B060402020202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03238" y="7007225"/>
            <a:ext cx="2352675" cy="401638"/>
          </a:xfrm>
          <a:prstGeom prst="rect">
            <a:avLst/>
          </a:prstGeom>
        </p:spPr>
        <p:txBody>
          <a:bodyPr vert="horz" lIns="91440" tIns="45720" rIns="91440" bIns="45720" rtlCol="0" anchor="ctr"/>
          <a:lstStyle>
            <a:lvl1pPr algn="l" eaLnBrk="1" fontAlgn="auto" hangingPunct="1">
              <a:spcBef>
                <a:spcPts val="0"/>
              </a:spcBef>
              <a:spcAft>
                <a:spcPts val="0"/>
              </a:spcAft>
              <a:defRPr sz="1323">
                <a:solidFill>
                  <a:prstClr val="black">
                    <a:tint val="75000"/>
                  </a:prstClr>
                </a:solidFill>
                <a:latin typeface="Calibri"/>
                <a:cs typeface="Arial Unicode MS" panose="020B0604020202020204" pitchFamily="34" charset="-128"/>
              </a:defRPr>
            </a:lvl1pPr>
          </a:lstStyle>
          <a:p>
            <a:pPr>
              <a:defRPr/>
            </a:pPr>
            <a:fld id="{3E3E6D10-20D9-4407-89DB-7179B58AEC36}" type="datetimeFigureOut">
              <a:rPr lang="en-US"/>
              <a:pPr>
                <a:defRPr/>
              </a:pPr>
              <a:t>11/28/2016</a:t>
            </a:fld>
            <a:endParaRPr lang="en-US"/>
          </a:p>
        </p:txBody>
      </p:sp>
      <p:sp>
        <p:nvSpPr>
          <p:cNvPr id="5" name="Footer Placeholder 4"/>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eaLnBrk="1" fontAlgn="auto" hangingPunct="1">
              <a:spcBef>
                <a:spcPts val="0"/>
              </a:spcBef>
              <a:spcAft>
                <a:spcPts val="0"/>
              </a:spcAft>
              <a:defRPr sz="1323">
                <a:solidFill>
                  <a:prstClr val="black">
                    <a:tint val="75000"/>
                  </a:prstClr>
                </a:solidFill>
                <a:latin typeface="Calibri"/>
                <a:cs typeface="Arial Unicode MS" panose="020B0604020202020204" pitchFamily="34" charset="-128"/>
              </a:defRPr>
            </a:lvl1pPr>
          </a:lstStyle>
          <a:p>
            <a:pPr>
              <a:defRPr/>
            </a:pPr>
            <a:endParaRPr lang="en-US"/>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lIns="91440" tIns="45720" rIns="91440" bIns="45720" rtlCol="0" anchor="ctr"/>
          <a:lstStyle>
            <a:lvl1pPr algn="r" eaLnBrk="1" fontAlgn="auto" hangingPunct="1">
              <a:spcBef>
                <a:spcPts val="0"/>
              </a:spcBef>
              <a:spcAft>
                <a:spcPts val="0"/>
              </a:spcAft>
              <a:defRPr sz="1323">
                <a:solidFill>
                  <a:prstClr val="black">
                    <a:tint val="75000"/>
                  </a:prstClr>
                </a:solidFill>
                <a:latin typeface="Calibri"/>
                <a:cs typeface="Arial Unicode MS" panose="020B0604020202020204" pitchFamily="34" charset="-128"/>
              </a:defRPr>
            </a:lvl1pPr>
          </a:lstStyle>
          <a:p>
            <a:pPr>
              <a:defRPr/>
            </a:pPr>
            <a:fld id="{85BEA402-23C5-40C3-905D-4944AA2CA0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xStyles>
    <p:titleStyle>
      <a:lvl1pPr algn="ctr" defTabSz="503238" rtl="0" eaLnBrk="0" fontAlgn="base" hangingPunct="0">
        <a:spcBef>
          <a:spcPct val="0"/>
        </a:spcBef>
        <a:spcAft>
          <a:spcPct val="0"/>
        </a:spcAft>
        <a:defRPr sz="4800" kern="1200">
          <a:solidFill>
            <a:schemeClr val="tx1"/>
          </a:solidFill>
          <a:latin typeface="+mj-lt"/>
          <a:ea typeface="+mj-ea"/>
          <a:cs typeface="+mj-cs"/>
        </a:defRPr>
      </a:lvl1pPr>
      <a:lvl2pPr algn="ctr" defTabSz="503238" rtl="0" eaLnBrk="0" fontAlgn="base" hangingPunct="0">
        <a:spcBef>
          <a:spcPct val="0"/>
        </a:spcBef>
        <a:spcAft>
          <a:spcPct val="0"/>
        </a:spcAft>
        <a:defRPr sz="4800">
          <a:solidFill>
            <a:schemeClr val="tx1"/>
          </a:solidFill>
          <a:latin typeface="Calibri" panose="020F0502020204030204" pitchFamily="34" charset="0"/>
        </a:defRPr>
      </a:lvl2pPr>
      <a:lvl3pPr algn="ctr" defTabSz="503238" rtl="0" eaLnBrk="0" fontAlgn="base" hangingPunct="0">
        <a:spcBef>
          <a:spcPct val="0"/>
        </a:spcBef>
        <a:spcAft>
          <a:spcPct val="0"/>
        </a:spcAft>
        <a:defRPr sz="4800">
          <a:solidFill>
            <a:schemeClr val="tx1"/>
          </a:solidFill>
          <a:latin typeface="Calibri" panose="020F0502020204030204" pitchFamily="34" charset="0"/>
        </a:defRPr>
      </a:lvl3pPr>
      <a:lvl4pPr algn="ctr" defTabSz="503238" rtl="0" eaLnBrk="0" fontAlgn="base" hangingPunct="0">
        <a:spcBef>
          <a:spcPct val="0"/>
        </a:spcBef>
        <a:spcAft>
          <a:spcPct val="0"/>
        </a:spcAft>
        <a:defRPr sz="4800">
          <a:solidFill>
            <a:schemeClr val="tx1"/>
          </a:solidFill>
          <a:latin typeface="Calibri" panose="020F0502020204030204" pitchFamily="34" charset="0"/>
        </a:defRPr>
      </a:lvl4pPr>
      <a:lvl5pPr algn="ctr" defTabSz="503238" rtl="0" eaLnBrk="0" fontAlgn="base" hangingPunct="0">
        <a:spcBef>
          <a:spcPct val="0"/>
        </a:spcBef>
        <a:spcAft>
          <a:spcPct val="0"/>
        </a:spcAft>
        <a:defRPr sz="4800">
          <a:solidFill>
            <a:schemeClr val="tx1"/>
          </a:solidFill>
          <a:latin typeface="Calibri" panose="020F0502020204030204" pitchFamily="34" charset="0"/>
        </a:defRPr>
      </a:lvl5pPr>
      <a:lvl6pPr marL="457200" algn="ctr" defTabSz="503238" rtl="0" fontAlgn="base">
        <a:spcBef>
          <a:spcPct val="0"/>
        </a:spcBef>
        <a:spcAft>
          <a:spcPct val="0"/>
        </a:spcAft>
        <a:defRPr sz="4800">
          <a:solidFill>
            <a:schemeClr val="tx1"/>
          </a:solidFill>
          <a:latin typeface="Calibri" panose="020F0502020204030204" pitchFamily="34" charset="0"/>
        </a:defRPr>
      </a:lvl6pPr>
      <a:lvl7pPr marL="914400" algn="ctr" defTabSz="503238" rtl="0" fontAlgn="base">
        <a:spcBef>
          <a:spcPct val="0"/>
        </a:spcBef>
        <a:spcAft>
          <a:spcPct val="0"/>
        </a:spcAft>
        <a:defRPr sz="4800">
          <a:solidFill>
            <a:schemeClr val="tx1"/>
          </a:solidFill>
          <a:latin typeface="Calibri" panose="020F0502020204030204" pitchFamily="34" charset="0"/>
        </a:defRPr>
      </a:lvl7pPr>
      <a:lvl8pPr marL="1371600" algn="ctr" defTabSz="503238" rtl="0" fontAlgn="base">
        <a:spcBef>
          <a:spcPct val="0"/>
        </a:spcBef>
        <a:spcAft>
          <a:spcPct val="0"/>
        </a:spcAft>
        <a:defRPr sz="4800">
          <a:solidFill>
            <a:schemeClr val="tx1"/>
          </a:solidFill>
          <a:latin typeface="Calibri" panose="020F0502020204030204" pitchFamily="34" charset="0"/>
        </a:defRPr>
      </a:lvl8pPr>
      <a:lvl9pPr marL="1828800" algn="ctr" defTabSz="503238" rtl="0" fontAlgn="base">
        <a:spcBef>
          <a:spcPct val="0"/>
        </a:spcBef>
        <a:spcAft>
          <a:spcPct val="0"/>
        </a:spcAft>
        <a:defRPr sz="4800">
          <a:solidFill>
            <a:schemeClr val="tx1"/>
          </a:solidFill>
          <a:latin typeface="Calibri" panose="020F0502020204030204" pitchFamily="34" charset="0"/>
        </a:defRPr>
      </a:lvl9pPr>
    </p:titleStyle>
    <p:bodyStyle>
      <a:lvl1pPr marL="377825" indent="-377825" algn="l" defTabSz="503238"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17563" indent="-314325" algn="l" defTabSz="503238"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58888" indent="-250825" algn="l" defTabSz="5032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63713" indent="-250825" algn="l" defTabSz="50323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66950" indent="-250825" algn="l" defTabSz="50323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71844" indent="-251986" algn="l" defTabSz="503972" rtl="0" eaLnBrk="1" latinLnBrk="0" hangingPunct="1">
        <a:spcBef>
          <a:spcPct val="20000"/>
        </a:spcBef>
        <a:buFont typeface="Arial"/>
        <a:buChar char="•"/>
        <a:defRPr sz="2205"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5"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5"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5" kern="1200">
          <a:solidFill>
            <a:schemeClr val="tx1"/>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hyperlink" Target="http://www.airnow.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lay.google.com/store/apps/details?id=com.reddeluxe.sota&amp;hl=en" TargetMode="External"/><Relationship Id="rId5" Type="http://schemas.openxmlformats.org/officeDocument/2006/relationships/hyperlink" Target="https://itunes.apple.com/us/app/state-of-the-air/id522123660?mt=8" TargetMode="External"/><Relationship Id="rId4" Type="http://schemas.openxmlformats.org/officeDocument/2006/relationships/hyperlink" Target="https://developer.epa.gov/airn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1"/>
          </p:nvPr>
        </p:nvSpPr>
        <p:spPr>
          <a:xfrm>
            <a:off x="0" y="5380037"/>
            <a:ext cx="10080625" cy="2179638"/>
          </a:xfrm>
        </p:spPr>
        <p:txBody>
          <a:bodyPr/>
          <a:lstStyle/>
          <a:p>
            <a:pPr algn="ctr"/>
            <a:endParaRPr lang="en-US" altLang="en-US" sz="3600" dirty="0"/>
          </a:p>
          <a:p>
            <a:pPr algn="ctr"/>
            <a:r>
              <a:rPr lang="en-US" altLang="en-US" sz="4000" b="1" dirty="0"/>
              <a:t>Clean Energy Means Cleaner Air </a:t>
            </a:r>
          </a:p>
        </p:txBody>
      </p:sp>
      <p:sp>
        <p:nvSpPr>
          <p:cNvPr id="5" name="object 3"/>
          <p:cNvSpPr/>
          <p:nvPr/>
        </p:nvSpPr>
        <p:spPr>
          <a:xfrm>
            <a:off x="1385888" y="350838"/>
            <a:ext cx="7308850" cy="4984750"/>
          </a:xfrm>
          <a:prstGeom prst="rect">
            <a:avLst/>
          </a:prstGeom>
          <a:blipFill>
            <a:blip r:embed="rId2" cstate="print"/>
            <a:stretch>
              <a:fillRect/>
            </a:stretch>
          </a:blipFill>
        </p:spPr>
        <p:txBody>
          <a:bodyPr lIns="0" tIns="0" rIns="0" bIns="0"/>
          <a:lstStyle/>
          <a:p>
            <a:pPr>
              <a:defRPr/>
            </a:pPr>
            <a:endParaRPr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63513" y="274638"/>
            <a:ext cx="9753600" cy="838200"/>
          </a:xfrm>
        </p:spPr>
        <p:txBody>
          <a:bodyPr tIns="3888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chemeClr val="bg1"/>
                </a:solidFill>
              </a:rPr>
              <a:t>What can you do?</a:t>
            </a:r>
          </a:p>
        </p:txBody>
      </p:sp>
      <p:sp>
        <p:nvSpPr>
          <p:cNvPr id="21507" name="Rectangle 2"/>
          <p:cNvSpPr>
            <a:spLocks noGrp="1" noChangeArrowheads="1"/>
          </p:cNvSpPr>
          <p:nvPr>
            <p:ph idx="1"/>
          </p:nvPr>
        </p:nvSpPr>
        <p:spPr>
          <a:xfrm>
            <a:off x="582613" y="1570038"/>
            <a:ext cx="8648700" cy="4419600"/>
          </a:xfrm>
        </p:spPr>
        <p:txBody>
          <a:bodyPr/>
          <a:lstStyle/>
          <a:p>
            <a:pPr marL="601662" indent="-457200" eaLnBrk="1">
              <a:lnSpc>
                <a:spcPct val="100000"/>
              </a:lnSpc>
              <a:spcAft>
                <a:spcPts val="30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Advise caution on hot weather days since air quality will be worse, especially for those with a heart or lung condition.</a:t>
            </a:r>
          </a:p>
          <a:p>
            <a:pPr marL="601662" indent="-457200" eaLnBrk="1">
              <a:lnSpc>
                <a:spcPct val="100000"/>
              </a:lnSpc>
              <a:spcAft>
                <a:spcPts val="30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If ozone is in the red zone, being inside is best; consider the same </a:t>
            </a:r>
            <a:r>
              <a:rPr lang="en-US" altLang="en-US" sz="2800" dirty="0" err="1">
                <a:solidFill>
                  <a:schemeClr val="bg1"/>
                </a:solidFill>
              </a:rPr>
              <a:t>avice</a:t>
            </a:r>
            <a:r>
              <a:rPr lang="en-US" altLang="en-US" sz="2800" dirty="0">
                <a:solidFill>
                  <a:schemeClr val="bg1"/>
                </a:solidFill>
              </a:rPr>
              <a:t> for code orange.</a:t>
            </a:r>
          </a:p>
          <a:p>
            <a:pPr marL="601662" indent="-457200" eaLnBrk="1">
              <a:lnSpc>
                <a:spcPct val="100000"/>
              </a:lnSpc>
              <a:spcAft>
                <a:spcPts val="30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If there is a lung condition, exercise is best avoided even during code yellow. </a:t>
            </a:r>
          </a:p>
          <a:p>
            <a:pPr marL="601662" indent="-457200" eaLnBrk="1">
              <a:lnSpc>
                <a:spcPct val="100000"/>
              </a:lnSpc>
              <a:spcAft>
                <a:spcPts val="30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If there is heart disease and particulates are high, (codes yellow, orange, or red) advise should be to stay inside.</a:t>
            </a: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sz="2800" b="1" i="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sz="2800" b="1" i="1" dirty="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3" y="579438"/>
            <a:ext cx="9266237"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3" y="4614863"/>
            <a:ext cx="9421812" cy="2495550"/>
          </a:xfrm>
          <a:prstGeom prst="rect">
            <a:avLst/>
          </a:prstGeom>
          <a:noFill/>
        </p:spPr>
        <p:txBody>
          <a:bodyPr>
            <a:spAutoFit/>
          </a:bodyPr>
          <a:lstStyle/>
          <a:p>
            <a:pPr lvl="1" indent="0">
              <a:lnSpc>
                <a:spcPct val="93000"/>
              </a:lnSpc>
              <a:spcAft>
                <a:spcPts val="2400"/>
              </a:spcAft>
              <a:buClr>
                <a:schemeClr val="bg1"/>
              </a:buClr>
              <a:buSzPct val="100000"/>
              <a:defRPr/>
            </a:pPr>
            <a:r>
              <a:rPr lang="en-US" sz="2800" dirty="0">
                <a:solidFill>
                  <a:srgbClr val="FFFFFF"/>
                </a:solidFill>
                <a:latin typeface="+mn-lt"/>
              </a:rPr>
              <a:t>Carbon based power comes from burning of fossil fuels, which produces air pollutants, especially ground level ozone and small particles.  These  pollutants are harmful to the lungs and heart. Nearly everyone in the U.S. knows someone with a heart or lung condition. </a:t>
            </a:r>
          </a:p>
        </p:txBody>
      </p:sp>
      <p:sp>
        <p:nvSpPr>
          <p:cNvPr id="16387" name="Title 4"/>
          <p:cNvSpPr>
            <a:spLocks noGrp="1"/>
          </p:cNvSpPr>
          <p:nvPr>
            <p:ph type="title"/>
          </p:nvPr>
        </p:nvSpPr>
        <p:spPr>
          <a:xfrm>
            <a:off x="0" y="0"/>
            <a:ext cx="10080625" cy="1798638"/>
          </a:xfrm>
        </p:spPr>
        <p:txBody>
          <a:bodyPr/>
          <a:lstStyle/>
          <a:p>
            <a:r>
              <a:rPr lang="en-US" altLang="en-US" sz="5400"/>
              <a:t>Carbon-based Power</a:t>
            </a:r>
          </a:p>
        </p:txBody>
      </p:sp>
      <p:sp>
        <p:nvSpPr>
          <p:cNvPr id="5" name="object 4"/>
          <p:cNvSpPr/>
          <p:nvPr/>
        </p:nvSpPr>
        <p:spPr>
          <a:xfrm>
            <a:off x="3287713" y="1493838"/>
            <a:ext cx="3833812" cy="2874962"/>
          </a:xfrm>
          <a:prstGeom prst="rect">
            <a:avLst/>
          </a:prstGeom>
          <a:blipFill>
            <a:blip r:embed="rId2" cstate="print"/>
            <a:stretch>
              <a:fillRect/>
            </a:stretch>
          </a:blipFill>
        </p:spPr>
        <p:txBody>
          <a:bodyPr lIns="0" tIns="0" rIns="0" bIns="0"/>
          <a:lstStyle/>
          <a:p>
            <a:pPr>
              <a:defRPr/>
            </a:pPr>
            <a:endParaRPr sz="13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5950" y="227013"/>
            <a:ext cx="9048750" cy="1239837"/>
          </a:xfrm>
        </p:spPr>
        <p:txBody>
          <a:bodyPr/>
          <a:lstStyle/>
          <a:p>
            <a:pPr>
              <a:defRPr/>
            </a:pPr>
            <a:r>
              <a:rPr lang="en-US" sz="4800" b="1" dirty="0"/>
              <a:t>Air</a:t>
            </a:r>
            <a:r>
              <a:rPr lang="en-US" sz="4800" b="1" spc="-4" dirty="0"/>
              <a:t> </a:t>
            </a:r>
            <a:r>
              <a:rPr lang="en-US" sz="4800" b="1" dirty="0"/>
              <a:t>pollu</a:t>
            </a:r>
            <a:r>
              <a:rPr lang="en-US" sz="4800" b="1" spc="-4" dirty="0"/>
              <a:t>t</a:t>
            </a:r>
            <a:r>
              <a:rPr lang="en-US" sz="4800" b="1" dirty="0"/>
              <a:t>an</a:t>
            </a:r>
            <a:r>
              <a:rPr lang="en-US" sz="4800" b="1" spc="-4" dirty="0"/>
              <a:t>t</a:t>
            </a:r>
            <a:r>
              <a:rPr lang="en-US" sz="4800" b="1" dirty="0"/>
              <a:t>s come from several sources:</a:t>
            </a:r>
            <a:endParaRPr lang="en-US" altLang="en-US" sz="4800" dirty="0"/>
          </a:p>
        </p:txBody>
      </p:sp>
      <p:sp>
        <p:nvSpPr>
          <p:cNvPr id="16387" name="Content Placeholder 2"/>
          <p:cNvSpPr>
            <a:spLocks noGrp="1"/>
          </p:cNvSpPr>
          <p:nvPr>
            <p:ph idx="1"/>
          </p:nvPr>
        </p:nvSpPr>
        <p:spPr>
          <a:xfrm>
            <a:off x="3938588" y="3273425"/>
            <a:ext cx="5978525" cy="3505200"/>
          </a:xfrm>
        </p:spPr>
        <p:txBody>
          <a:bodyPr/>
          <a:lstStyle/>
          <a:p>
            <a:pPr marL="0" lvl="1" indent="0">
              <a:lnSpc>
                <a:spcPct val="100000"/>
              </a:lnSpc>
              <a:spcAft>
                <a:spcPts val="600"/>
              </a:spcAft>
              <a:buClr>
                <a:schemeClr val="bg1"/>
              </a:buClr>
              <a:defRPr/>
            </a:pPr>
            <a:r>
              <a:rPr lang="en-US" b="1" dirty="0"/>
              <a:t>Particulate matter </a:t>
            </a:r>
            <a:r>
              <a:rPr lang="en-US" dirty="0"/>
              <a:t>comes from:</a:t>
            </a:r>
          </a:p>
          <a:p>
            <a:pPr marL="457200" lvl="2" indent="-457200">
              <a:lnSpc>
                <a:spcPct val="100000"/>
              </a:lnSpc>
              <a:spcAft>
                <a:spcPts val="600"/>
              </a:spcAft>
              <a:buClr>
                <a:schemeClr val="bg1"/>
              </a:buClr>
              <a:buFont typeface="Arial" panose="020B0604020202020204" pitchFamily="34" charset="0"/>
              <a:buChar char="•"/>
              <a:defRPr/>
            </a:pPr>
            <a:r>
              <a:rPr lang="en-US" sz="2800" dirty="0"/>
              <a:t>Emissions from </a:t>
            </a:r>
            <a:r>
              <a:rPr lang="en-US" sz="2800" i="1" dirty="0"/>
              <a:t>burning </a:t>
            </a:r>
            <a:r>
              <a:rPr lang="en-US" sz="2800" dirty="0"/>
              <a:t>fossil fuels in power  plants, industrial processes and vehicles</a:t>
            </a:r>
          </a:p>
          <a:p>
            <a:pPr marL="0" lvl="1" indent="-457200">
              <a:lnSpc>
                <a:spcPct val="100000"/>
              </a:lnSpc>
              <a:spcAft>
                <a:spcPts val="600"/>
              </a:spcAft>
              <a:buClr>
                <a:schemeClr val="bg1"/>
              </a:buClr>
              <a:buFont typeface="Arial" panose="020B0604020202020204" pitchFamily="34" charset="0"/>
              <a:buChar char="•"/>
              <a:defRPr/>
            </a:pPr>
            <a:r>
              <a:rPr lang="en-US" dirty="0"/>
              <a:t>Dust</a:t>
            </a:r>
          </a:p>
          <a:p>
            <a:pPr marL="0" lvl="1" indent="-457200">
              <a:lnSpc>
                <a:spcPct val="100000"/>
              </a:lnSpc>
              <a:spcAft>
                <a:spcPts val="600"/>
              </a:spcAft>
              <a:buClr>
                <a:schemeClr val="bg1"/>
              </a:buClr>
              <a:buFont typeface="Arial" panose="020B0604020202020204" pitchFamily="34" charset="0"/>
              <a:buChar char="•"/>
              <a:defRPr/>
            </a:pPr>
            <a:r>
              <a:rPr lang="en-US" dirty="0"/>
              <a:t>Fires</a:t>
            </a:r>
          </a:p>
          <a:p>
            <a:pPr marL="0" lvl="1" indent="-457200">
              <a:lnSpc>
                <a:spcPct val="100000"/>
              </a:lnSpc>
              <a:spcAft>
                <a:spcPts val="600"/>
              </a:spcAft>
              <a:buClr>
                <a:schemeClr val="bg1"/>
              </a:buClr>
              <a:buFont typeface="Arial" panose="020B0604020202020204" pitchFamily="34" charset="0"/>
              <a:buChar char="•"/>
              <a:defRPr/>
            </a:pPr>
            <a:r>
              <a:rPr lang="en-US" dirty="0"/>
              <a:t>Pollen</a:t>
            </a:r>
          </a:p>
          <a:p>
            <a:pPr marL="457200" lvl="1" indent="0">
              <a:spcAft>
                <a:spcPts val="2400"/>
              </a:spcAft>
              <a:buClr>
                <a:schemeClr val="bg1"/>
              </a:buClr>
              <a:defRPr/>
            </a:pPr>
            <a:endParaRPr lang="en-US" altLang="en-US" sz="2400" dirty="0"/>
          </a:p>
          <a:p>
            <a:pPr marL="457200" lvl="1" indent="0">
              <a:buClr>
                <a:schemeClr val="bg1"/>
              </a:buClr>
              <a:defRPr/>
            </a:pPr>
            <a:endParaRPr lang="en-US" altLang="en-US" sz="2000" dirty="0"/>
          </a:p>
          <a:p>
            <a:pPr>
              <a:defRPr/>
            </a:pPr>
            <a:endParaRPr lang="en-US" altLang="en-US" dirty="0"/>
          </a:p>
          <a:p>
            <a:pPr>
              <a:defRPr/>
            </a:pPr>
            <a:r>
              <a:rPr lang="en-US" altLang="en-US" dirty="0"/>
              <a:t> </a:t>
            </a:r>
          </a:p>
          <a:p>
            <a:pPr>
              <a:defRPr/>
            </a:pPr>
            <a:endParaRPr lang="en-US" altLang="en-US" dirty="0"/>
          </a:p>
        </p:txBody>
      </p:sp>
      <p:sp>
        <p:nvSpPr>
          <p:cNvPr id="17412" name="TextBox 1"/>
          <p:cNvSpPr txBox="1">
            <a:spLocks noChangeArrowheads="1"/>
          </p:cNvSpPr>
          <p:nvPr/>
        </p:nvSpPr>
        <p:spPr bwMode="auto">
          <a:xfrm>
            <a:off x="619125" y="1892300"/>
            <a:ext cx="82280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t>Ozone</a:t>
            </a:r>
            <a:r>
              <a:rPr lang="en-US" altLang="en-US" sz="2800"/>
              <a:t> </a:t>
            </a:r>
            <a:r>
              <a:rPr lang="en-US" altLang="en-US" sz="2800" i="1"/>
              <a:t>at the ground level </a:t>
            </a:r>
            <a:r>
              <a:rPr lang="en-US" altLang="en-US" sz="2800"/>
              <a:t>increases in warmer weather, forming when exhaust from the burning of fossil fuels reacts with heat + light</a:t>
            </a:r>
          </a:p>
        </p:txBody>
      </p:sp>
      <p:sp>
        <p:nvSpPr>
          <p:cNvPr id="5" name="object 4"/>
          <p:cNvSpPr/>
          <p:nvPr/>
        </p:nvSpPr>
        <p:spPr>
          <a:xfrm>
            <a:off x="615950" y="3513138"/>
            <a:ext cx="2957513" cy="3025775"/>
          </a:xfrm>
          <a:prstGeom prst="rect">
            <a:avLst/>
          </a:prstGeom>
          <a:blipFill>
            <a:blip r:embed="rId2" cstate="print"/>
            <a:stretch>
              <a:fillRect/>
            </a:stretch>
          </a:blipFill>
        </p:spPr>
        <p:txBody>
          <a:bodyPr lIns="0" tIns="0" rIns="0" bIns="0"/>
          <a:lstStyle/>
          <a:p>
            <a:pPr>
              <a:defRPr/>
            </a:pPr>
            <a:endParaRPr sz="1350"/>
          </a:p>
        </p:txBody>
      </p:sp>
      <p:sp>
        <p:nvSpPr>
          <p:cNvPr id="6" name="object 5"/>
          <p:cNvSpPr/>
          <p:nvPr/>
        </p:nvSpPr>
        <p:spPr>
          <a:xfrm>
            <a:off x="6388100" y="5405438"/>
            <a:ext cx="2438400" cy="1798637"/>
          </a:xfrm>
          <a:prstGeom prst="rect">
            <a:avLst/>
          </a:prstGeom>
          <a:blipFill>
            <a:blip r:embed="rId3" cstate="print"/>
            <a:stretch>
              <a:fillRect/>
            </a:stretch>
          </a:blipFill>
        </p:spPr>
        <p:txBody>
          <a:bodyPr lIns="0" tIns="0" rIns="0" bIns="0"/>
          <a:lstStyle/>
          <a:p>
            <a:pPr>
              <a:defRPr/>
            </a:pPr>
            <a:endParaRPr sz="13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03238" y="0"/>
            <a:ext cx="9074150" cy="1152525"/>
          </a:xfrm>
        </p:spPr>
        <p:txBody>
          <a:bodyPr/>
          <a:lstStyle/>
          <a:p>
            <a:r>
              <a:rPr lang="en-US" altLang="en-US" sz="5000">
                <a:solidFill>
                  <a:schemeClr val="bg1"/>
                </a:solidFill>
              </a:rPr>
              <a:t>Health Effects of Air Pollutants</a:t>
            </a:r>
          </a:p>
        </p:txBody>
      </p:sp>
      <p:sp>
        <p:nvSpPr>
          <p:cNvPr id="11" name="object 3"/>
          <p:cNvSpPr/>
          <p:nvPr/>
        </p:nvSpPr>
        <p:spPr>
          <a:xfrm>
            <a:off x="503238" y="3856038"/>
            <a:ext cx="4760912" cy="3403600"/>
          </a:xfrm>
          <a:prstGeom prst="rect">
            <a:avLst/>
          </a:prstGeom>
          <a:blipFill>
            <a:blip r:embed="rId2" cstate="print"/>
            <a:stretch>
              <a:fillRect/>
            </a:stretch>
          </a:blipFill>
        </p:spPr>
        <p:txBody>
          <a:bodyPr lIns="0" tIns="0" rIns="0" bIns="0"/>
          <a:lstStyle/>
          <a:p>
            <a:pPr>
              <a:defRPr/>
            </a:pPr>
            <a:endParaRPr sz="1350">
              <a:cs typeface="Arial Unicode MS" panose="020B0604020202020204" pitchFamily="34" charset="-128"/>
            </a:endParaRPr>
          </a:p>
        </p:txBody>
      </p:sp>
      <p:sp>
        <p:nvSpPr>
          <p:cNvPr id="6" name="TextBox 5"/>
          <p:cNvSpPr txBox="1"/>
          <p:nvPr/>
        </p:nvSpPr>
        <p:spPr>
          <a:xfrm>
            <a:off x="211138" y="1301750"/>
            <a:ext cx="4810125" cy="1016000"/>
          </a:xfrm>
          <a:prstGeom prst="rect">
            <a:avLst/>
          </a:prstGeom>
          <a:noFill/>
        </p:spPr>
        <p:txBody>
          <a:bodyPr>
            <a:spAutoFit/>
          </a:bodyPr>
          <a:lstStyle/>
          <a:p>
            <a:pPr algn="ctr">
              <a:defRPr/>
            </a:pPr>
            <a:r>
              <a:rPr lang="en-US" sz="3200" b="1" u="sng" dirty="0">
                <a:cs typeface="Arial Unicode MS" panose="020B0604020202020204" pitchFamily="34" charset="-128"/>
              </a:rPr>
              <a:t>Ozone</a:t>
            </a:r>
          </a:p>
          <a:p>
            <a:pPr marL="285750" indent="-285750" algn="ctr">
              <a:buFont typeface="Arial" panose="020B0604020202020204" pitchFamily="34" charset="0"/>
              <a:buChar char="•"/>
              <a:defRPr/>
            </a:pPr>
            <a:r>
              <a:rPr lang="en-US" sz="2800" dirty="0">
                <a:cs typeface="Arial Unicode MS" panose="020B0604020202020204" pitchFamily="34" charset="-128"/>
              </a:rPr>
              <a:t>Directly irritates the lungs</a:t>
            </a:r>
          </a:p>
        </p:txBody>
      </p:sp>
      <p:sp>
        <p:nvSpPr>
          <p:cNvPr id="8" name="TextBox 7"/>
          <p:cNvSpPr txBox="1"/>
          <p:nvPr/>
        </p:nvSpPr>
        <p:spPr>
          <a:xfrm>
            <a:off x="5035550" y="1284288"/>
            <a:ext cx="4953000" cy="4462462"/>
          </a:xfrm>
          <a:prstGeom prst="rect">
            <a:avLst/>
          </a:prstGeom>
          <a:noFill/>
        </p:spPr>
        <p:txBody>
          <a:bodyPr>
            <a:spAutoFit/>
          </a:bodyPr>
          <a:lstStyle/>
          <a:p>
            <a:pPr algn="ctr">
              <a:defRPr/>
            </a:pPr>
            <a:r>
              <a:rPr lang="en-US" sz="3200" b="1" u="sng" dirty="0">
                <a:cs typeface="Arial Unicode MS" panose="020B0604020202020204" pitchFamily="34" charset="-128"/>
              </a:rPr>
              <a:t>Particles</a:t>
            </a:r>
            <a:r>
              <a:rPr lang="en-US" sz="3200" dirty="0">
                <a:cs typeface="Arial Unicode MS" panose="020B0604020202020204" pitchFamily="34" charset="-128"/>
              </a:rPr>
              <a:t> </a:t>
            </a:r>
            <a:r>
              <a:rPr lang="en-US" sz="2800" dirty="0">
                <a:cs typeface="Arial Unicode MS" panose="020B0604020202020204" pitchFamily="34" charset="-128"/>
              </a:rPr>
              <a:t>(</a:t>
            </a:r>
            <a:r>
              <a:rPr lang="en-US" sz="2800" u="sng" dirty="0">
                <a:cs typeface="Arial Unicode MS" panose="020B0604020202020204" pitchFamily="34" charset="-128"/>
              </a:rPr>
              <a:t>&lt;</a:t>
            </a:r>
            <a:r>
              <a:rPr lang="en-US" sz="2800" dirty="0">
                <a:cs typeface="Arial Unicode MS" panose="020B0604020202020204" pitchFamily="34" charset="-128"/>
              </a:rPr>
              <a:t> PM 2.5 u)</a:t>
            </a:r>
          </a:p>
          <a:p>
            <a:pPr marL="285750" indent="-285750">
              <a:buFont typeface="Arial" panose="020B0604020202020204" pitchFamily="34" charset="0"/>
              <a:buChar char="•"/>
              <a:defRPr/>
            </a:pPr>
            <a:r>
              <a:rPr lang="en-US" sz="2800" dirty="0">
                <a:cs typeface="Arial Unicode MS" panose="020B0604020202020204" pitchFamily="34" charset="-128"/>
              </a:rPr>
              <a:t>Small particles get deep into the lungs</a:t>
            </a:r>
          </a:p>
          <a:p>
            <a:pPr marL="285750" indent="-285750">
              <a:buFont typeface="Arial" panose="020B0604020202020204" pitchFamily="34" charset="0"/>
              <a:buChar char="•"/>
              <a:defRPr/>
            </a:pPr>
            <a:r>
              <a:rPr lang="en-US" sz="2800" dirty="0">
                <a:cs typeface="Arial Unicode MS" panose="020B0604020202020204" pitchFamily="34" charset="-128"/>
              </a:rPr>
              <a:t>Produce inflammation</a:t>
            </a:r>
          </a:p>
          <a:p>
            <a:pPr marL="285750" indent="-285750">
              <a:buFont typeface="Arial" panose="020B0604020202020204" pitchFamily="34" charset="0"/>
              <a:buChar char="•"/>
              <a:defRPr/>
            </a:pPr>
            <a:r>
              <a:rPr lang="en-US" sz="2800" dirty="0">
                <a:cs typeface="Arial Unicode MS" panose="020B0604020202020204" pitchFamily="34" charset="-128"/>
              </a:rPr>
              <a:t>Are</a:t>
            </a:r>
            <a:r>
              <a:rPr lang="en-US" sz="2800" i="1" dirty="0">
                <a:cs typeface="Arial Unicode MS" panose="020B0604020202020204" pitchFamily="34" charset="-128"/>
              </a:rPr>
              <a:t> a</a:t>
            </a:r>
            <a:r>
              <a:rPr lang="en-US" sz="2800" dirty="0">
                <a:cs typeface="Arial Unicode MS" panose="020B0604020202020204" pitchFamily="34" charset="-128"/>
              </a:rPr>
              <a:t>ssociated with:</a:t>
            </a:r>
          </a:p>
          <a:p>
            <a:pPr marL="1028700" lvl="1">
              <a:buFont typeface="Arial" panose="020B0604020202020204" pitchFamily="34" charset="0"/>
              <a:buChar char="•"/>
              <a:defRPr/>
            </a:pPr>
            <a:r>
              <a:rPr lang="en-US" sz="2800" dirty="0">
                <a:cs typeface="Arial Unicode MS" panose="020B0604020202020204" pitchFamily="34" charset="-128"/>
              </a:rPr>
              <a:t>Worsening heart disease</a:t>
            </a:r>
          </a:p>
          <a:p>
            <a:pPr marL="1028700" lvl="1">
              <a:buFont typeface="Arial" panose="020B0604020202020204" pitchFamily="34" charset="0"/>
              <a:buChar char="•"/>
              <a:defRPr/>
            </a:pPr>
            <a:r>
              <a:rPr lang="en-US" sz="2800" dirty="0">
                <a:cs typeface="Arial Unicode MS" panose="020B0604020202020204" pitchFamily="34" charset="-128"/>
              </a:rPr>
              <a:t>ER visits/hospitalization</a:t>
            </a:r>
          </a:p>
          <a:p>
            <a:pPr marL="1028700" lvl="1">
              <a:buFont typeface="Arial" panose="020B0604020202020204" pitchFamily="34" charset="0"/>
              <a:buChar char="•"/>
              <a:defRPr/>
            </a:pPr>
            <a:r>
              <a:rPr lang="en-US" sz="2800" dirty="0">
                <a:cs typeface="Arial Unicode MS" panose="020B0604020202020204" pitchFamily="34" charset="-128"/>
              </a:rPr>
              <a:t>Poor lung development in children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pic>
        <p:nvPicPr>
          <p:cNvPr id="19458" name="Picture 10" descr="http://www.cdc.gov/climateandhealth/images/effects_air_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1076325"/>
            <a:ext cx="48514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https://www.eheandme.com/images/newsletters/20130703_AirPollu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04900"/>
            <a:ext cx="4778375"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
          <p:cNvSpPr txBox="1">
            <a:spLocks noChangeArrowheads="1"/>
          </p:cNvSpPr>
          <p:nvPr/>
        </p:nvSpPr>
        <p:spPr bwMode="auto">
          <a:xfrm>
            <a:off x="457200" y="6907213"/>
            <a:ext cx="80391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r>
              <a:rPr lang="en-US" altLang="en-US" sz="3600"/>
              <a:t>Reducing them is better for everyone’s health</a:t>
            </a:r>
          </a:p>
        </p:txBody>
      </p:sp>
      <p:pic>
        <p:nvPicPr>
          <p:cNvPr id="19461" name="Picture 13" descr="http://dingo.care2.com/pictures/greenliving/1185/1184207.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4208463"/>
            <a:ext cx="40925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
          <p:cNvSpPr txBox="1">
            <a:spLocks/>
          </p:cNvSpPr>
          <p:nvPr/>
        </p:nvSpPr>
        <p:spPr bwMode="auto">
          <a:xfrm>
            <a:off x="-34925" y="46038"/>
            <a:ext cx="10080625" cy="103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nSpc>
                <a:spcPct val="93000"/>
              </a:lnSpc>
              <a:spcAft>
                <a:spcPts val="1413"/>
              </a:spcAft>
              <a:buClr>
                <a:srgbClr val="000000"/>
              </a:buClr>
              <a:buSzPct val="100000"/>
              <a:buFont typeface="Times New Roman" panose="02020603050405020304" pitchFamily="18" charset="0"/>
              <a:defRPr sz="3200">
                <a:solidFill>
                  <a:srgbClr val="FFFFFF"/>
                </a:solidFill>
                <a:latin typeface="Arial" panose="020B0604020202020204" pitchFamily="34" charset="0"/>
                <a:ea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Arial Unicode MS" panose="020B0604020202020204" pitchFamily="34" charset="-128"/>
              </a:defRPr>
            </a:lvl9pPr>
          </a:lstStyle>
          <a:p>
            <a:pPr algn="ctr">
              <a:lnSpc>
                <a:spcPct val="100000"/>
              </a:lnSpc>
              <a:spcAft>
                <a:spcPct val="0"/>
              </a:spcAft>
            </a:pPr>
            <a:r>
              <a:rPr lang="en-US" altLang="en-US" sz="4400"/>
              <a:t>Pollutants can harm people of all ages</a:t>
            </a:r>
          </a:p>
        </p:txBody>
      </p:sp>
      <p:pic>
        <p:nvPicPr>
          <p:cNvPr id="19463" name="Picture 12" descr="http://cdn.24.co.za/files/Cms/General/d/3111/ae9d6e04590a483dbe4289f0e90c90a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525" y="4208463"/>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descr="http://news.bbcimg.co.uk/media/images/71543000/jpg/_71543064_f0083777-auscultation,_elderly_person-sp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75" y="2560638"/>
            <a:ext cx="405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http://hhpblog.s3.amazonaws.com/blog/wordpress/wp-content/uploads/2015/05/Asthma-inhaler-man-in-bed-300x2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938" y="4208463"/>
            <a:ext cx="370522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363538" y="274638"/>
            <a:ext cx="8816975" cy="838200"/>
          </a:xfrm>
        </p:spPr>
        <p:txBody>
          <a:bodyPr tIns="3888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chemeClr val="bg1"/>
                </a:solidFill>
              </a:rPr>
              <a:t>Reducing air</a:t>
            </a:r>
            <a:r>
              <a:rPr lang="en-US" altLang="en-US" i="1">
                <a:solidFill>
                  <a:schemeClr val="bg1"/>
                </a:solidFill>
              </a:rPr>
              <a:t> </a:t>
            </a:r>
            <a:r>
              <a:rPr lang="en-US" altLang="en-US">
                <a:solidFill>
                  <a:schemeClr val="bg1"/>
                </a:solidFill>
              </a:rPr>
              <a:t>pollutants reduces demand for healthcare:</a:t>
            </a:r>
          </a:p>
        </p:txBody>
      </p:sp>
      <p:sp>
        <p:nvSpPr>
          <p:cNvPr id="21507" name="Rectangle 2"/>
          <p:cNvSpPr>
            <a:spLocks noGrp="1" noChangeArrowheads="1"/>
          </p:cNvSpPr>
          <p:nvPr>
            <p:ph idx="1"/>
          </p:nvPr>
        </p:nvSpPr>
        <p:spPr>
          <a:xfrm>
            <a:off x="369888" y="2403475"/>
            <a:ext cx="7570787" cy="4038600"/>
          </a:xfrm>
        </p:spPr>
        <p:txBody>
          <a:bodyPr/>
          <a:lstStyle/>
          <a:p>
            <a:pPr marL="144462" indent="0" eaLnBrk="1">
              <a:spcAft>
                <a:spcPts val="2400"/>
              </a:spcAft>
              <a:buClrTx/>
              <a:buSzPct val="4500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Traffic restrictions led to a 23% decrease in peak a.m. traffic</a:t>
            </a:r>
          </a:p>
          <a:p>
            <a:pPr marL="601662" indent="-457200" eaLnBrk="1">
              <a:spcAft>
                <a:spcPts val="24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Ozone  levels decreased 28%. </a:t>
            </a:r>
          </a:p>
          <a:p>
            <a:pPr marL="601662" indent="-457200" eaLnBrk="1">
              <a:spcAft>
                <a:spcPts val="24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Emergency room visits for children with asthma decreased 42%.</a:t>
            </a:r>
          </a:p>
          <a:p>
            <a:pPr marL="601662" indent="-457200" eaLnBrk="1">
              <a:spcAft>
                <a:spcPts val="24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Children’s emergency room visits for causes other than asthma did not change.</a:t>
            </a:r>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sz="2800" b="1" i="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sz="2800" b="1" i="1" dirty="0"/>
          </a:p>
        </p:txBody>
      </p:sp>
      <p:sp>
        <p:nvSpPr>
          <p:cNvPr id="21508" name="object 4"/>
          <p:cNvSpPr txBox="1">
            <a:spLocks noChangeArrowheads="1"/>
          </p:cNvSpPr>
          <p:nvPr/>
        </p:nvSpPr>
        <p:spPr bwMode="auto">
          <a:xfrm>
            <a:off x="654050" y="6640513"/>
            <a:ext cx="8561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400">
                <a:solidFill>
                  <a:srgbClr val="FFFFFF"/>
                </a:solidFill>
                <a:cs typeface="Arial" panose="020B0604020202020204" pitchFamily="34" charset="0"/>
              </a:rPr>
              <a:t>Friedman MS, Powell KE, Hutwagner L, et al. Impact of changes in transportation and commuting behaviors during the 1996  Summer Olympic games in Atlanta on air quality and childhood asthma. </a:t>
            </a:r>
            <a:r>
              <a:rPr lang="en-US" altLang="en-US" sz="1400" i="1">
                <a:solidFill>
                  <a:srgbClr val="FFFFFF"/>
                </a:solidFill>
                <a:cs typeface="Arial" panose="020B0604020202020204" pitchFamily="34" charset="0"/>
              </a:rPr>
              <a:t>JAMA </a:t>
            </a:r>
            <a:r>
              <a:rPr lang="en-US" altLang="en-US" sz="1400">
                <a:solidFill>
                  <a:srgbClr val="FFFFFF"/>
                </a:solidFill>
                <a:cs typeface="Arial" panose="020B0604020202020204" pitchFamily="34" charset="0"/>
              </a:rPr>
              <a:t>2001;285:897-905.</a:t>
            </a:r>
            <a:endParaRPr lang="en-US" altLang="en-US" sz="1400">
              <a:cs typeface="Arial" panose="020B0604020202020204" pitchFamily="34" charset="0"/>
            </a:endParaRPr>
          </a:p>
        </p:txBody>
      </p:sp>
      <p:sp>
        <p:nvSpPr>
          <p:cNvPr id="5" name="object 5"/>
          <p:cNvSpPr/>
          <p:nvPr/>
        </p:nvSpPr>
        <p:spPr>
          <a:xfrm>
            <a:off x="7326313" y="3411538"/>
            <a:ext cx="2514600" cy="1590675"/>
          </a:xfrm>
          <a:prstGeom prst="rect">
            <a:avLst/>
          </a:prstGeom>
          <a:blipFill>
            <a:blip r:embed="rId3" cstate="print"/>
            <a:stretch>
              <a:fillRect/>
            </a:stretch>
          </a:blipFill>
        </p:spPr>
        <p:txBody>
          <a:bodyPr lIns="0" tIns="0" rIns="0" bIns="0"/>
          <a:lstStyle/>
          <a:p>
            <a:pPr>
              <a:defRPr/>
            </a:pPr>
            <a:endParaRPr sz="1350"/>
          </a:p>
        </p:txBody>
      </p:sp>
      <p:sp>
        <p:nvSpPr>
          <p:cNvPr id="2" name="TextBox 1"/>
          <p:cNvSpPr txBox="1"/>
          <p:nvPr/>
        </p:nvSpPr>
        <p:spPr>
          <a:xfrm>
            <a:off x="369888" y="1539875"/>
            <a:ext cx="9710737" cy="1006475"/>
          </a:xfrm>
          <a:prstGeom prst="rect">
            <a:avLst/>
          </a:prstGeom>
          <a:noFill/>
        </p:spPr>
        <p:txBody>
          <a:bodyPr>
            <a:spAutoFit/>
          </a:bodyPr>
          <a:lstStyle/>
          <a:p>
            <a:pPr marL="342900" indent="-342900">
              <a:lnSpc>
                <a:spcPct val="93000"/>
              </a:lnSpc>
              <a:spcAft>
                <a:spcPts val="1413"/>
              </a:spcAft>
              <a:buClr>
                <a:srgbClr val="000000"/>
              </a:buClr>
              <a:buSzPct val="100000"/>
              <a:defRPr/>
            </a:pPr>
            <a:r>
              <a:rPr lang="en-US" sz="3200" b="1" u="sng" dirty="0">
                <a:solidFill>
                  <a:srgbClr val="FFFFFF"/>
                </a:solidFill>
                <a:latin typeface="Arial"/>
              </a:rPr>
              <a:t>The 1996 Summer Olympics were in Atlanta, GA:</a:t>
            </a:r>
          </a:p>
          <a:p>
            <a:pPr>
              <a:defRPr/>
            </a:pPr>
            <a:endParaRPr lang="en-US" dirty="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63513" y="274638"/>
            <a:ext cx="9753600" cy="838200"/>
          </a:xfrm>
        </p:spPr>
        <p:txBody>
          <a:bodyPr tIns="3888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chemeClr val="bg1"/>
                </a:solidFill>
              </a:rPr>
              <a:t>The benefit of clean renewable energy:</a:t>
            </a:r>
          </a:p>
        </p:txBody>
      </p:sp>
      <p:sp>
        <p:nvSpPr>
          <p:cNvPr id="21507" name="Rectangle 2"/>
          <p:cNvSpPr>
            <a:spLocks noGrp="1" noChangeArrowheads="1"/>
          </p:cNvSpPr>
          <p:nvPr>
            <p:ph idx="1"/>
          </p:nvPr>
        </p:nvSpPr>
        <p:spPr>
          <a:xfrm>
            <a:off x="315913" y="1417638"/>
            <a:ext cx="9448800" cy="2209800"/>
          </a:xfrm>
        </p:spPr>
        <p:txBody>
          <a:bodyPr/>
          <a:lstStyle/>
          <a:p>
            <a:pPr marL="144462" indent="0" eaLnBrk="1">
              <a:spcAft>
                <a:spcPts val="2400"/>
              </a:spcAft>
              <a:buClrTx/>
              <a:buSzPct val="4500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Reducing the burning of fossil fuels for energy and switching to clean renewable sources creates immediate improvement in air quality (less ozone and particles), bringing immediate improvement to lung and heart health. This reduces the demand for medical care. Note that reducing power generation through energy efficiency has the same benefits.</a:t>
            </a:r>
            <a:endParaRPr lang="en-US" altLang="en-US"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b="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sz="2800" b="1" i="1" dirty="0"/>
          </a:p>
          <a:p>
            <a:pPr marL="431800" indent="-287338" eaLnBrk="1">
              <a:spcAft>
                <a:spcPts val="1425"/>
              </a:spcAft>
              <a:buClrTx/>
              <a:buSzPct val="45000"/>
              <a:buFontTx/>
              <a:buNone/>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endParaRPr lang="en-US" altLang="en-US" sz="2800" b="1" i="1" dirty="0"/>
          </a:p>
        </p:txBody>
      </p:sp>
      <p:sp>
        <p:nvSpPr>
          <p:cNvPr id="7" name="object 4"/>
          <p:cNvSpPr/>
          <p:nvPr/>
        </p:nvSpPr>
        <p:spPr>
          <a:xfrm>
            <a:off x="5497513" y="4084638"/>
            <a:ext cx="3810000" cy="3284537"/>
          </a:xfrm>
          <a:prstGeom prst="rect">
            <a:avLst/>
          </a:prstGeom>
          <a:blipFill>
            <a:blip r:embed="rId3" cstate="print"/>
            <a:stretch>
              <a:fillRect/>
            </a:stretch>
          </a:blipFill>
        </p:spPr>
        <p:txBody>
          <a:bodyPr lIns="0" tIns="0" rIns="0" bIns="0"/>
          <a:lstStyle/>
          <a:p>
            <a:pPr>
              <a:defRPr/>
            </a:pPr>
            <a:endParaRPr sz="1350" dirty="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0" y="0"/>
            <a:ext cx="10080625" cy="2408238"/>
          </a:xfrm>
        </p:spPr>
        <p:txBody>
          <a:bodyPr tIns="3888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a:solidFill>
                  <a:schemeClr val="bg1"/>
                </a:solidFill>
              </a:rPr>
              <a:t>Using clean renewable power (low carbon, low fossil fuel) leads to improved health</a:t>
            </a:r>
          </a:p>
        </p:txBody>
      </p:sp>
      <p:sp>
        <p:nvSpPr>
          <p:cNvPr id="5" name="object 3"/>
          <p:cNvSpPr/>
          <p:nvPr/>
        </p:nvSpPr>
        <p:spPr>
          <a:xfrm>
            <a:off x="5421313" y="2255838"/>
            <a:ext cx="4133850" cy="5026025"/>
          </a:xfrm>
          <a:prstGeom prst="rect">
            <a:avLst/>
          </a:prstGeom>
          <a:blipFill>
            <a:blip r:embed="rId3" cstate="print"/>
            <a:stretch>
              <a:fillRect/>
            </a:stretch>
          </a:blipFill>
        </p:spPr>
        <p:txBody>
          <a:bodyPr lIns="0" tIns="0" rIns="0" bIns="0"/>
          <a:lstStyle/>
          <a:p>
            <a:pPr>
              <a:defRPr/>
            </a:pPr>
            <a:endParaRPr sz="1350"/>
          </a:p>
        </p:txBody>
      </p:sp>
      <p:sp>
        <p:nvSpPr>
          <p:cNvPr id="6" name="object 4"/>
          <p:cNvSpPr/>
          <p:nvPr/>
        </p:nvSpPr>
        <p:spPr>
          <a:xfrm>
            <a:off x="642938" y="2236788"/>
            <a:ext cx="4135437" cy="5026025"/>
          </a:xfrm>
          <a:prstGeom prst="rect">
            <a:avLst/>
          </a:prstGeom>
          <a:blipFill>
            <a:blip r:embed="rId4" cstate="print"/>
            <a:stretch>
              <a:fillRect/>
            </a:stretch>
          </a:blipFill>
        </p:spPr>
        <p:txBody>
          <a:bodyPr lIns="0" tIns="0" rIns="0" bIns="0"/>
          <a:lstStyle/>
          <a:p>
            <a:pPr>
              <a:defRPr/>
            </a:pPr>
            <a:endParaRPr sz="1350" dirty="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163513" y="274638"/>
            <a:ext cx="9753600" cy="838200"/>
          </a:xfrm>
        </p:spPr>
        <p:txBody>
          <a:bodyPr tIns="38880"/>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chemeClr val="bg1"/>
                </a:solidFill>
              </a:rPr>
              <a:t>What can you do?</a:t>
            </a:r>
          </a:p>
        </p:txBody>
      </p:sp>
      <p:sp>
        <p:nvSpPr>
          <p:cNvPr id="21507" name="Rectangle 2"/>
          <p:cNvSpPr>
            <a:spLocks noGrp="1" noChangeArrowheads="1"/>
          </p:cNvSpPr>
          <p:nvPr>
            <p:ph idx="1"/>
          </p:nvPr>
        </p:nvSpPr>
        <p:spPr>
          <a:xfrm>
            <a:off x="315913" y="1417638"/>
            <a:ext cx="9448800" cy="6142037"/>
          </a:xfrm>
        </p:spPr>
        <p:txBody>
          <a:bodyPr/>
          <a:lstStyle/>
          <a:p>
            <a:pPr marL="144462" indent="0" eaLnBrk="1">
              <a:spcAft>
                <a:spcPts val="2400"/>
              </a:spcAft>
              <a:buClrTx/>
              <a:buSzPct val="45000"/>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3000" dirty="0">
                <a:solidFill>
                  <a:schemeClr val="bg1"/>
                </a:solidFill>
              </a:rPr>
              <a:t>Help people find out about the air quality where they  live and work</a:t>
            </a:r>
          </a:p>
          <a:p>
            <a:pPr marL="601662" indent="-457200" eaLnBrk="1">
              <a:spcAft>
                <a:spcPts val="24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altLang="en-US" sz="2800" dirty="0">
                <a:solidFill>
                  <a:schemeClr val="bg1"/>
                </a:solidFill>
              </a:rPr>
              <a:t>Everyone can check the air quality online at:</a:t>
            </a:r>
          </a:p>
          <a:p>
            <a:pPr marL="1001712" lvl="1" indent="-457200" eaLnBrk="1">
              <a:spcAft>
                <a:spcPts val="12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b="1" dirty="0">
                <a:solidFill>
                  <a:prstClr val="white"/>
                </a:solidFill>
                <a:latin typeface="Century Gothic" panose="020B0502020202020204"/>
                <a:ea typeface="+mj-ea"/>
                <a:cs typeface="+mj-cs"/>
              </a:rPr>
              <a:t>Air Now: </a:t>
            </a:r>
            <a:r>
              <a:rPr lang="en-US" b="1" i="1" u="sng" dirty="0">
                <a:solidFill>
                  <a:prstClr val="white"/>
                </a:solidFill>
                <a:latin typeface="Century Gothic" panose="020B0502020202020204"/>
                <a:ea typeface="+mj-ea"/>
                <a:cs typeface="+mj-cs"/>
                <a:hlinkClick r:id="rId3"/>
              </a:rPr>
              <a:t>www.airnow.gov</a:t>
            </a:r>
            <a:endParaRPr lang="en-US" b="1" i="1" dirty="0">
              <a:solidFill>
                <a:prstClr val="white"/>
              </a:solidFill>
              <a:latin typeface="Century Gothic" panose="020B0502020202020204"/>
              <a:ea typeface="+mj-ea"/>
              <a:cs typeface="+mj-cs"/>
            </a:endParaRPr>
          </a:p>
          <a:p>
            <a:pPr marL="1401762" lvl="2" indent="-457200" eaLnBrk="1">
              <a:spcAft>
                <a:spcPts val="24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b="1" dirty="0">
                <a:solidFill>
                  <a:prstClr val="white"/>
                </a:solidFill>
                <a:latin typeface="Century Gothic" panose="020B0502020202020204"/>
                <a:ea typeface="+mj-ea"/>
                <a:cs typeface="+mj-cs"/>
              </a:rPr>
              <a:t>App </a:t>
            </a:r>
            <a:r>
              <a:rPr lang="en-US" dirty="0">
                <a:solidFill>
                  <a:prstClr val="white"/>
                </a:solidFill>
                <a:latin typeface="Century Gothic" panose="020B0502020202020204"/>
                <a:ea typeface="+mj-ea"/>
                <a:cs typeface="+mj-cs"/>
              </a:rPr>
              <a:t>(Platform: Apple, Android, Web): </a:t>
            </a:r>
            <a:r>
              <a:rPr lang="en-US" u="sng" dirty="0">
                <a:solidFill>
                  <a:prstClr val="white"/>
                </a:solidFill>
                <a:latin typeface="Century Gothic" panose="020B0502020202020204"/>
                <a:ea typeface="+mj-ea"/>
                <a:cs typeface="+mj-cs"/>
                <a:hlinkClick r:id="rId4"/>
              </a:rPr>
              <a:t>https://developer.epa.gov/airnow/</a:t>
            </a:r>
            <a:endParaRPr lang="en-US" u="sng" dirty="0">
              <a:solidFill>
                <a:prstClr val="white"/>
              </a:solidFill>
              <a:latin typeface="Century Gothic" panose="020B0502020202020204"/>
              <a:ea typeface="+mj-ea"/>
              <a:cs typeface="+mj-cs"/>
            </a:endParaRPr>
          </a:p>
          <a:p>
            <a:pPr marL="1001712" lvl="1" indent="-457200" eaLnBrk="1">
              <a:spcAft>
                <a:spcPts val="12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b="1" dirty="0">
                <a:solidFill>
                  <a:prstClr val="white"/>
                </a:solidFill>
                <a:latin typeface="Century Gothic" panose="020B0502020202020204"/>
                <a:ea typeface="+mj-ea"/>
                <a:cs typeface="+mj-cs"/>
              </a:rPr>
              <a:t>State of the Air – By American Lung Association</a:t>
            </a:r>
          </a:p>
          <a:p>
            <a:pPr marL="1401762" lvl="2" indent="-457200" eaLnBrk="1">
              <a:spcAft>
                <a:spcPts val="12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b="1" dirty="0">
                <a:solidFill>
                  <a:prstClr val="white"/>
                </a:solidFill>
                <a:latin typeface="Century Gothic" panose="020B0502020202020204"/>
                <a:ea typeface="+mj-ea"/>
                <a:cs typeface="+mj-cs"/>
              </a:rPr>
              <a:t>Apple app: </a:t>
            </a:r>
            <a:r>
              <a:rPr lang="en-US" u="sng" dirty="0">
                <a:solidFill>
                  <a:prstClr val="white"/>
                </a:solidFill>
                <a:latin typeface="Century Gothic" panose="020B0502020202020204"/>
                <a:ea typeface="+mj-ea"/>
                <a:cs typeface="+mj-cs"/>
                <a:hlinkClick r:id="rId5"/>
              </a:rPr>
              <a:t>https://itunes.apple.com/us/app/state-of-the-air/id522123660?mt=8</a:t>
            </a:r>
            <a:endParaRPr lang="en-US" dirty="0">
              <a:solidFill>
                <a:prstClr val="white"/>
              </a:solidFill>
              <a:latin typeface="Century Gothic" panose="020B0502020202020204"/>
              <a:ea typeface="+mj-ea"/>
              <a:cs typeface="+mj-cs"/>
            </a:endParaRPr>
          </a:p>
          <a:p>
            <a:pPr marL="1401762" lvl="2" indent="-457200" eaLnBrk="1">
              <a:spcAft>
                <a:spcPts val="1200"/>
              </a:spcAft>
              <a:buClrTx/>
              <a:buSzPct val="45000"/>
              <a:buFont typeface="Arial" panose="020B0604020202020204" pitchFamily="34" charset="0"/>
              <a:buChar char="•"/>
              <a:tabLst>
                <a:tab pos="431800" algn="l"/>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defRPr/>
            </a:pPr>
            <a:r>
              <a:rPr lang="en-US" b="1" dirty="0">
                <a:solidFill>
                  <a:prstClr val="white"/>
                </a:solidFill>
                <a:latin typeface="Century Gothic" panose="020B0502020202020204"/>
                <a:ea typeface="+mj-ea"/>
                <a:cs typeface="+mj-cs"/>
              </a:rPr>
              <a:t>Android app: </a:t>
            </a:r>
            <a:r>
              <a:rPr lang="en-US" u="sng" dirty="0">
                <a:solidFill>
                  <a:prstClr val="white"/>
                </a:solidFill>
                <a:latin typeface="Century Gothic" panose="020B0502020202020204"/>
                <a:ea typeface="+mj-ea"/>
                <a:cs typeface="+mj-cs"/>
                <a:hlinkClick r:id="rId6"/>
              </a:rPr>
              <a:t>https://play.google.com/store/apps/details?id=com.reddeluxe.sota&amp;hl=en</a:t>
            </a:r>
            <a:r>
              <a:rPr lang="en-US" dirty="0">
                <a:solidFill>
                  <a:prstClr val="white"/>
                </a:solidFill>
                <a:latin typeface="Century Gothic" panose="020B0502020202020204"/>
                <a:ea typeface="+mj-ea"/>
                <a:cs typeface="+mj-cs"/>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3724</TotalTime>
  <Words>756</Words>
  <Application>Microsoft Office PowerPoint</Application>
  <PresentationFormat>Custom</PresentationFormat>
  <Paragraphs>71</Paragraphs>
  <Slides>11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Unicode MS</vt:lpstr>
      <vt:lpstr>Times New Roman</vt:lpstr>
      <vt:lpstr>Calibri</vt:lpstr>
      <vt:lpstr>Century Gothic</vt:lpstr>
      <vt:lpstr>Office Theme</vt:lpstr>
      <vt:lpstr>1_Office Theme</vt:lpstr>
      <vt:lpstr>PowerPoint Presentation</vt:lpstr>
      <vt:lpstr>Carbon-based Power</vt:lpstr>
      <vt:lpstr>Air pollutants come from several sources:</vt:lpstr>
      <vt:lpstr>Health Effects of Air Pollutants</vt:lpstr>
      <vt:lpstr>PowerPoint Presentation</vt:lpstr>
      <vt:lpstr>Reducing air pollutants reduces demand for healthcare:</vt:lpstr>
      <vt:lpstr>The benefit of clean renewable energy:</vt:lpstr>
      <vt:lpstr>Using clean renewable power (low carbon, low fossil fuel) leads to improved health</vt:lpstr>
      <vt:lpstr>What can you do?</vt:lpstr>
      <vt:lpstr>What can you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PEOPLE = HEALTHY PLANET The Public Health Benefits of Climate Solutions</dc:title>
  <dc:creator>Wendy Ring</dc:creator>
  <cp:lastModifiedBy>Marybeth Montoro</cp:lastModifiedBy>
  <cp:revision>171</cp:revision>
  <cp:lastPrinted>1601-01-01T00:00:00Z</cp:lastPrinted>
  <dcterms:created xsi:type="dcterms:W3CDTF">2014-09-12T03:12:00Z</dcterms:created>
  <dcterms:modified xsi:type="dcterms:W3CDTF">2016-11-28T16:14:21Z</dcterms:modified>
</cp:coreProperties>
</file>