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53376-80B3-45DB-9F18-1D16C0FEFBF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83B3C-EF6E-4A38-A002-99E686FC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www.mnn.com</a:t>
            </a:r>
            <a:r>
              <a:rPr lang="en-US" dirty="0"/>
              <a:t>/earth-matters/wilderness-resources/stories/25-states-urge-court-to-make-epa-delay-power-plant-rule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A3BF3-A3B9-744B-924C-B3F9CC4BFF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4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8B9C-528B-4CBA-9F2B-CF62C8E68F57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F06-A172-4572-9B5E-1238FC0EB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6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8B9C-528B-4CBA-9F2B-CF62C8E68F57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F06-A172-4572-9B5E-1238FC0EB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4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8B9C-528B-4CBA-9F2B-CF62C8E68F57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F06-A172-4572-9B5E-1238FC0EB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8B9C-528B-4CBA-9F2B-CF62C8E68F57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F06-A172-4572-9B5E-1238FC0EB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8B9C-528B-4CBA-9F2B-CF62C8E68F57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F06-A172-4572-9B5E-1238FC0EB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8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8B9C-528B-4CBA-9F2B-CF62C8E68F57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F06-A172-4572-9B5E-1238FC0EB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4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8B9C-528B-4CBA-9F2B-CF62C8E68F57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F06-A172-4572-9B5E-1238FC0EB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4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8B9C-528B-4CBA-9F2B-CF62C8E68F57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F06-A172-4572-9B5E-1238FC0EB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9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8B9C-528B-4CBA-9F2B-CF62C8E68F57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F06-A172-4572-9B5E-1238FC0EB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2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8B9C-528B-4CBA-9F2B-CF62C8E68F57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F06-A172-4572-9B5E-1238FC0EB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6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8B9C-528B-4CBA-9F2B-CF62C8E68F57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6F06-A172-4572-9B5E-1238FC0EB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7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8B9C-528B-4CBA-9F2B-CF62C8E68F57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F6F06-A172-4572-9B5E-1238FC0EB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6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news.net/interactive/clean_power_pla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7284" y="4027714"/>
            <a:ext cx="9829801" cy="104979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What Physicians Can Do about Air Pollution, Climate Change, and Lung Health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772" y="5167048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 </a:t>
            </a:r>
          </a:p>
          <a:p>
            <a:r>
              <a:rPr lang="en-US" sz="3600" dirty="0"/>
              <a:t>Program on Climate and Health</a:t>
            </a:r>
          </a:p>
          <a:p>
            <a:r>
              <a:rPr lang="en-US" sz="3600" dirty="0"/>
              <a:t>George Mason University Center for Climate Change Communication (Mason 4C)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957" y="207687"/>
            <a:ext cx="5083629" cy="338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25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85725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95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365125"/>
            <a:ext cx="1094014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What Can Clinicians Do on Public Policy? 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083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Sources of Air Pollution are also Sources of Greenhouse Gases (GHG)  </a:t>
            </a:r>
          </a:p>
          <a:p>
            <a:pPr algn="ctr"/>
            <a:endParaRPr lang="en-US" b="1" dirty="0"/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Power plants produce &gt;33% of greenhouse gas output * </a:t>
            </a:r>
            <a:r>
              <a:rPr lang="en-US" i="1" dirty="0">
                <a:solidFill>
                  <a:prstClr val="black"/>
                </a:solidFill>
              </a:rPr>
              <a:t> </a:t>
            </a:r>
          </a:p>
          <a:p>
            <a:pPr marL="0" lvl="0" algn="ctr">
              <a:buFont typeface="Wingdings" panose="05000000000000000000" pitchFamily="2" charset="2"/>
              <a:buChar char="Ø"/>
            </a:pPr>
            <a:endParaRPr lang="en-US" sz="2000" i="1" dirty="0">
              <a:solidFill>
                <a:prstClr val="black"/>
              </a:solidFill>
            </a:endParaRPr>
          </a:p>
          <a:p>
            <a:pPr marL="0" lvl="0" indent="0"/>
            <a:r>
              <a:rPr lang="en-US" b="1" dirty="0"/>
              <a:t> Two aspects of the same problem - power generation has direct </a:t>
            </a:r>
          </a:p>
          <a:p>
            <a:pPr marL="0" indent="0">
              <a:buNone/>
            </a:pPr>
            <a:r>
              <a:rPr lang="en-US" b="1" dirty="0"/>
              <a:t>unhealthy effects and contributes disproportionately to warming.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  <a:endParaRPr lang="en-US" dirty="0"/>
          </a:p>
          <a:p>
            <a:pPr marL="0" lv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74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Power Plants, a Public Policy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5695"/>
          </a:xfrm>
        </p:spPr>
        <p:txBody>
          <a:bodyPr/>
          <a:lstStyle/>
          <a:p>
            <a:r>
              <a:rPr lang="en-US" dirty="0"/>
              <a:t>The EPA Clean Power Plan Rule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Would increase efficiency of </a:t>
            </a:r>
            <a:r>
              <a:rPr lang="en-US" sz="2800" i="1" dirty="0"/>
              <a:t>existing</a:t>
            </a:r>
            <a:r>
              <a:rPr lang="en-US" sz="2800" dirty="0"/>
              <a:t> power plants and limit carbon pollution (carbon dioxide output)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New power plants were addressed in prior regulations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Each state sets a course to reduce output based on 2012 baseline  </a:t>
            </a:r>
          </a:p>
          <a:p>
            <a:r>
              <a:rPr lang="en-US" dirty="0"/>
              <a:t>Physicians can spread the word about how important this is</a:t>
            </a:r>
          </a:p>
          <a:p>
            <a:r>
              <a:rPr lang="en-US" dirty="0"/>
              <a:t>To find out what is happening in your state go to: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http://www.eenews.net/interactive/clean_power_plan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335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7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860" y="3555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Health Effect: </a:t>
            </a:r>
            <a:br>
              <a:rPr lang="en-US" b="1" dirty="0">
                <a:solidFill>
                  <a:srgbClr val="1F497D"/>
                </a:solidFill>
              </a:rPr>
            </a:br>
            <a:r>
              <a:rPr lang="en-US" b="1" dirty="0">
                <a:solidFill>
                  <a:srgbClr val="1F497D"/>
                </a:solidFill>
              </a:rPr>
              <a:t>Air Pollution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6133" y="2487364"/>
            <a:ext cx="7721458" cy="4370637"/>
          </a:xfrm>
          <a:prstGeom prst="rect">
            <a:avLst/>
          </a:prstGeom>
        </p:spPr>
      </p:pic>
      <p:pic>
        <p:nvPicPr>
          <p:cNvPr id="4" name="Picture 2" descr="Image of a forest fire" title="Image of a forest fire"/>
          <p:cNvPicPr>
            <a:picLocks noChangeAspect="1" noChangeArrowheads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 bwMode="auto">
          <a:xfrm>
            <a:off x="8329181" y="258189"/>
            <a:ext cx="2852413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7869" t="8357" r="4076"/>
          <a:stretch/>
        </p:blipFill>
        <p:spPr>
          <a:xfrm>
            <a:off x="736816" y="1595997"/>
            <a:ext cx="3316389" cy="27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0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366"/>
          </a:xfrm>
        </p:spPr>
        <p:txBody>
          <a:bodyPr/>
          <a:lstStyle/>
          <a:p>
            <a:r>
              <a:rPr lang="en-US" sz="4000" dirty="0"/>
              <a:t>   What are Components of Poor Air Quality?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6545"/>
            <a:ext cx="10972800" cy="377655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Ozone (visible as smog)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Particulate matter – small particles especially (get into lungs)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Diesel trucks and automobiles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Fires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Dust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Power Plant emissions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Pollen  - particles with allergenic effect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1857" y="5873115"/>
            <a:ext cx="96882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See the Official American Thoracic Society Workshop Report: Climate Change and Human Health. Pinkerton KE, et. al. Proceedings of the American Thoracic Society. 2012, Vol.9: 3-8.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340892"/>
            <a:ext cx="11157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All made worse with hot weather because heat + light turn fumes into ozone.  Hot days are increasing due to climate change, which also causes more robust pollen growth! </a:t>
            </a:r>
          </a:p>
        </p:txBody>
      </p:sp>
    </p:spTree>
    <p:extLst>
      <p:ext uri="{BB962C8B-B14F-4D97-AF65-F5344CB8AC3E}">
        <p14:creationId xmlns:p14="http://schemas.microsoft.com/office/powerpoint/2010/main" val="222877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79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828" y="5453403"/>
            <a:ext cx="9644743" cy="566738"/>
          </a:xfrm>
        </p:spPr>
        <p:txBody>
          <a:bodyPr>
            <a:normAutofit fontScale="90000"/>
          </a:bodyPr>
          <a:lstStyle/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en-US" sz="2800" dirty="0">
                <a:solidFill>
                  <a:prstClr val="black"/>
                </a:solidFill>
              </a:rPr>
              <a:t>Pathogenesis: Ozone</a:t>
            </a:r>
            <a:r>
              <a:rPr lang="en-US" sz="2800" b="0" dirty="0">
                <a:solidFill>
                  <a:prstClr val="black"/>
                </a:solidFill>
              </a:rPr>
              <a:t> irritates the lungs and makes people more vulnerable to the effects of small </a:t>
            </a:r>
            <a:r>
              <a:rPr lang="en-US" sz="2800" dirty="0">
                <a:solidFill>
                  <a:prstClr val="black"/>
                </a:solidFill>
              </a:rPr>
              <a:t>particles</a:t>
            </a:r>
            <a:r>
              <a:rPr lang="en-US" sz="2800" b="0" dirty="0">
                <a:solidFill>
                  <a:prstClr val="black"/>
                </a:solidFill>
              </a:rPr>
              <a:t> and </a:t>
            </a:r>
            <a:r>
              <a:rPr lang="en-US" sz="2800" dirty="0">
                <a:solidFill>
                  <a:prstClr val="black"/>
                </a:solidFill>
              </a:rPr>
              <a:t>allergens</a:t>
            </a:r>
            <a:r>
              <a:rPr lang="en-US" sz="2800" b="0" dirty="0">
                <a:solidFill>
                  <a:prstClr val="black"/>
                </a:solidFill>
              </a:rPr>
              <a:t>.*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0456" y="6020141"/>
            <a:ext cx="9046029" cy="804862"/>
          </a:xfrm>
        </p:spPr>
        <p:txBody>
          <a:bodyPr/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(*Rom WN, et al. Global Warming: A Challenge to all American Thoracic Society Members. Am J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Respir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Crit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Care Med 2008;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Vol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177: 1053-1057.)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3" b="12993"/>
          <a:stretch>
            <a:fillRect/>
          </a:stretch>
        </p:blipFill>
        <p:spPr>
          <a:xfrm>
            <a:off x="2111829" y="217714"/>
            <a:ext cx="8120742" cy="4844143"/>
          </a:xfrm>
        </p:spPr>
      </p:pic>
    </p:spTree>
    <p:extLst>
      <p:ext uri="{BB962C8B-B14F-4D97-AF65-F5344CB8AC3E}">
        <p14:creationId xmlns:p14="http://schemas.microsoft.com/office/powerpoint/2010/main" val="222193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Take home message: air quality worsens </a:t>
            </a:r>
            <a:br>
              <a:rPr lang="en-US" sz="3600" dirty="0"/>
            </a:br>
            <a:r>
              <a:rPr lang="en-US" sz="3600" dirty="0"/>
              <a:t>with climate change 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600200"/>
            <a:ext cx="109728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Particles: linger with stagnant air; smoke increases with forest fires. </a:t>
            </a:r>
          </a:p>
          <a:p>
            <a:pPr eaLnBrk="1" hangingPunct="1">
              <a:defRPr/>
            </a:pPr>
            <a:r>
              <a:rPr lang="en-US" sz="2800" dirty="0"/>
              <a:t>Ozone is worse when it is hot (summer afternoons  especially)  </a:t>
            </a:r>
          </a:p>
          <a:p>
            <a:pPr eaLnBrk="1" hangingPunct="1">
              <a:defRPr/>
            </a:pPr>
            <a:r>
              <a:rPr lang="en-US" sz="2800" dirty="0"/>
              <a:t>Allergens are increasing with warmer temperatures</a:t>
            </a:r>
          </a:p>
          <a:p>
            <a:pPr eaLnBrk="1" hangingPunct="1">
              <a:defRPr/>
            </a:pPr>
            <a:r>
              <a:rPr lang="en-US" dirty="0"/>
              <a:t>About 10% of the U.S. population has either Asthma or chronic lung disease </a:t>
            </a:r>
          </a:p>
          <a:p>
            <a:pPr eaLnBrk="1" hangingPunct="1">
              <a:defRPr/>
            </a:pPr>
            <a:r>
              <a:rPr lang="en-US" sz="2800" dirty="0"/>
              <a:t>Heat &amp; air pollutants cause worsening symptoms, </a:t>
            </a:r>
          </a:p>
          <a:p>
            <a:pPr marL="0" indent="0" eaLnBrk="1" hangingPunct="1">
              <a:buNone/>
              <a:defRPr/>
            </a:pPr>
            <a:r>
              <a:rPr lang="en-US" sz="2800" dirty="0"/>
              <a:t>more </a:t>
            </a:r>
            <a:r>
              <a:rPr lang="en-US" dirty="0"/>
              <a:t>ER visits and hospitalizations</a:t>
            </a:r>
            <a:endParaRPr lang="en-US" sz="2800" dirty="0"/>
          </a:p>
          <a:p>
            <a:pPr marL="0" indent="0" eaLnBrk="1" hangingPunct="1">
              <a:buNone/>
              <a:defRPr/>
            </a:pPr>
            <a:r>
              <a:rPr lang="en-US" sz="2800" b="1" i="1" dirty="0"/>
              <a:t>         </a:t>
            </a:r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96260" name="Picture 4" descr="asthma_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720" y="4245429"/>
            <a:ext cx="3027023" cy="237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635898"/>
            <a:ext cx="7773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http://ephtracking.cdc.gov/showAsthma.action</a:t>
            </a:r>
          </a:p>
          <a:p>
            <a:r>
              <a:rPr lang="en-US" sz="2000" dirty="0" err="1"/>
              <a:t>Franchini</a:t>
            </a:r>
            <a:r>
              <a:rPr lang="en-US" sz="2000" dirty="0"/>
              <a:t> &amp; </a:t>
            </a:r>
            <a:r>
              <a:rPr lang="en-US" sz="2000" dirty="0" err="1"/>
              <a:t>Mannucci</a:t>
            </a:r>
            <a:r>
              <a:rPr lang="en-US" sz="2000" dirty="0"/>
              <a:t>, 2015; GOLD, 2015; </a:t>
            </a:r>
            <a:r>
              <a:rPr lang="en-US" sz="2000" dirty="0" err="1"/>
              <a:t>Halonen</a:t>
            </a:r>
            <a:r>
              <a:rPr lang="en-US" sz="2000" dirty="0"/>
              <a:t> et al., 2009 </a:t>
            </a:r>
          </a:p>
        </p:txBody>
      </p:sp>
    </p:spTree>
    <p:extLst>
      <p:ext uri="{BB962C8B-B14F-4D97-AF65-F5344CB8AC3E}">
        <p14:creationId xmlns:p14="http://schemas.microsoft.com/office/powerpoint/2010/main" val="173379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1273175"/>
            <a:ext cx="7402058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49513" y="5486400"/>
            <a:ext cx="7032625" cy="98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9513" y="1273175"/>
            <a:ext cx="7032625" cy="98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0357" name="TextBox 4"/>
          <p:cNvSpPr txBox="1">
            <a:spLocks noChangeArrowheads="1"/>
          </p:cNvSpPr>
          <p:nvPr/>
        </p:nvSpPr>
        <p:spPr bwMode="auto">
          <a:xfrm>
            <a:off x="1066800" y="5921375"/>
            <a:ext cx="10428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>
                <a:solidFill>
                  <a:srgbClr val="000000"/>
                </a:solidFill>
              </a:rPr>
              <a:t>Health Chapter. National Climate Assessment. US Global Change Research Group, 2014.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4620" y="317323"/>
            <a:ext cx="160489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AIR QUALITY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317323"/>
            <a:ext cx="569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Asthma Prevalence is Rising</a:t>
            </a:r>
          </a:p>
        </p:txBody>
      </p:sp>
    </p:spTree>
    <p:extLst>
      <p:ext uri="{BB962C8B-B14F-4D97-AF65-F5344CB8AC3E}">
        <p14:creationId xmlns:p14="http://schemas.microsoft.com/office/powerpoint/2010/main" val="298812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latin typeface="+mn-lt"/>
              </a:rPr>
              <a:t>  What can clinicians do as part of clinical care?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85" y="2132013"/>
            <a:ext cx="11027229" cy="4606244"/>
          </a:xfrm>
        </p:spPr>
        <p:txBody>
          <a:bodyPr>
            <a:normAutofit/>
          </a:bodyPr>
          <a:lstStyle/>
          <a:p>
            <a:r>
              <a:rPr lang="en-US" dirty="0"/>
              <a:t> Properly understand the symptomatology</a:t>
            </a:r>
          </a:p>
          <a:p>
            <a:pPr lvl="1"/>
            <a:r>
              <a:rPr lang="en-US" dirty="0"/>
              <a:t>Chronic persistent (mild, moderate, severe)</a:t>
            </a:r>
          </a:p>
          <a:p>
            <a:pPr lvl="1"/>
            <a:r>
              <a:rPr lang="en-US" dirty="0"/>
              <a:t>Intermittent</a:t>
            </a:r>
          </a:p>
          <a:p>
            <a:r>
              <a:rPr lang="en-US" dirty="0"/>
              <a:t>Appropriate medication management</a:t>
            </a:r>
          </a:p>
          <a:p>
            <a:r>
              <a:rPr lang="en-US" dirty="0"/>
              <a:t>Indoor exposures and environment </a:t>
            </a:r>
          </a:p>
          <a:p>
            <a:r>
              <a:rPr lang="en-US" dirty="0"/>
              <a:t>Allergy triggers </a:t>
            </a:r>
          </a:p>
          <a:p>
            <a:r>
              <a:rPr lang="en-US" dirty="0"/>
              <a:t>Include outdoor air quality (AQI) in clinical management and help patients use the information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“AirNow.gov”; See the Air Quality Report Card “Lung.org”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“State of the Air” smart phone app, real time air quality by zip code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403" y="-76200"/>
            <a:ext cx="2097206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8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77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522</Words>
  <Application>Microsoft Office PowerPoint</Application>
  <PresentationFormat>Widescreen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Wingdings</vt:lpstr>
      <vt:lpstr>Office Theme</vt:lpstr>
      <vt:lpstr>What Physicians Can Do about Air Pollution, Climate Change, and Lung Health </vt:lpstr>
      <vt:lpstr>Health Effect:  Air Pollution</vt:lpstr>
      <vt:lpstr>   What are Components of Poor Air Quality? </vt:lpstr>
      <vt:lpstr>PowerPoint Presentation</vt:lpstr>
      <vt:lpstr>Pathogenesis: Ozone irritates the lungs and makes people more vulnerable to the effects of small particles and allergens.*</vt:lpstr>
      <vt:lpstr>Take home message: air quality worsens  with climate change </vt:lpstr>
      <vt:lpstr>PowerPoint Presentation</vt:lpstr>
      <vt:lpstr>  What can clinicians do as part of clinical care?  </vt:lpstr>
      <vt:lpstr>PowerPoint Presentation</vt:lpstr>
      <vt:lpstr>PowerPoint Presentation</vt:lpstr>
      <vt:lpstr>What Can Clinicians Do on Public Policy?  </vt:lpstr>
      <vt:lpstr>Power Plants, a Public Policy Opportunity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Julia Hathaway</cp:lastModifiedBy>
  <cp:revision>10</cp:revision>
  <dcterms:created xsi:type="dcterms:W3CDTF">2015-09-17T13:18:27Z</dcterms:created>
  <dcterms:modified xsi:type="dcterms:W3CDTF">2016-11-30T19:27:50Z</dcterms:modified>
</cp:coreProperties>
</file>