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745" r:id="rId4"/>
  </p:sldMasterIdLst>
  <p:notesMasterIdLst>
    <p:notesMasterId r:id="rId18"/>
  </p:notesMasterIdLst>
  <p:sldIdLst>
    <p:sldId id="332" r:id="rId5"/>
    <p:sldId id="361" r:id="rId6"/>
    <p:sldId id="281" r:id="rId7"/>
    <p:sldId id="363" r:id="rId8"/>
    <p:sldId id="338" r:id="rId9"/>
    <p:sldId id="280" r:id="rId10"/>
    <p:sldId id="366" r:id="rId11"/>
    <p:sldId id="368" r:id="rId12"/>
    <p:sldId id="340" r:id="rId13"/>
    <p:sldId id="369" r:id="rId14"/>
    <p:sldId id="360" r:id="rId15"/>
    <p:sldId id="274" r:id="rId16"/>
    <p:sldId id="36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4" clrIdx="0">
    <p:extLst>
      <p:ext uri="{19B8F6BF-5375-455C-9EA6-DF929625EA0E}">
        <p15:presenceInfo xmlns:p15="http://schemas.microsoft.com/office/powerpoint/2012/main" userId="72045c8bda0c2a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FFFA3B"/>
    <a:srgbClr val="C8C300"/>
    <a:srgbClr val="F6F000"/>
    <a:srgbClr val="C4BF00"/>
    <a:srgbClr val="9A9600"/>
    <a:srgbClr val="9C5954"/>
    <a:srgbClr val="FBE353"/>
    <a:srgbClr val="FBA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8787" autoAdjust="0"/>
  </p:normalViewPr>
  <p:slideViewPr>
    <p:cSldViewPr showGuides="1">
      <p:cViewPr varScale="1">
        <p:scale>
          <a:sx n="70" d="100"/>
          <a:sy n="70" d="100"/>
        </p:scale>
        <p:origin x="142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6T20:52:44.635" idx="2">
    <p:pos x="10" y="10"/>
    <p:text>Slide is overly busy.  The references on the slides are making them even more busy.  The full reference could be placed at the end with just the author and date (Rice, 2013) next to the point.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9-16T20:56:34.986" idx="3">
    <p:pos x="10" y="10"/>
    <p:text>Same as comment on slide 8.</p:text>
    <p:extLst>
      <p:ext uri="{C676402C-5697-4E1C-873F-D02D1690AC5C}">
        <p15:threadingInfo xmlns:p15="http://schemas.microsoft.com/office/powerpoint/2012/main" timeZoneBias="240"/>
      </p:ext>
    </p:extLst>
  </p:cm>
  <p:cm authorId="1" dt="2015-09-16T20:59:22.316" idx="4">
    <p:pos x="10" y="106"/>
    <p:text>I think there is too much physiology and medical science here.  Many attendees will be nurses and/or public health folks. We need to prepare them to tell a legislator why climate change contributes to pollution and why that is bad for health. If you can do a case study or two from  your practice that would be more useful for this audeince and for sharing with legislators.</p:text>
    <p:extLst>
      <p:ext uri="{C676402C-5697-4E1C-873F-D02D1690AC5C}">
        <p15:threadingInfo xmlns:p15="http://schemas.microsoft.com/office/powerpoint/2012/main" timeZoneBias="240">
          <p15:parentCm authorId="1" idx="3"/>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BA699-F8DA-4B87-8A00-C06868738375}" type="datetimeFigureOut">
              <a:rPr lang="en-US" smtClean="0"/>
              <a:t>11/19/2016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98B34-4468-4BF3-9DC2-503039570893}" type="slidenum">
              <a:rPr lang="en-US" smtClean="0"/>
              <a:t>‹#›</a:t>
            </a:fld>
            <a:endParaRPr lang="en-US"/>
          </a:p>
        </p:txBody>
      </p:sp>
    </p:spTree>
    <p:extLst>
      <p:ext uri="{BB962C8B-B14F-4D97-AF65-F5344CB8AC3E}">
        <p14:creationId xmlns:p14="http://schemas.microsoft.com/office/powerpoint/2010/main" val="161386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73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2D5ED-8532-472B-AAF0-086F145BE83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6814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98B34-4468-4BF3-9DC2-503039570893}" type="slidenum">
              <a:rPr lang="en-US" smtClean="0"/>
              <a:t>2</a:t>
            </a:fld>
            <a:endParaRPr lang="en-US"/>
          </a:p>
        </p:txBody>
      </p:sp>
    </p:spTree>
    <p:extLst>
      <p:ext uri="{BB962C8B-B14F-4D97-AF65-F5344CB8AC3E}">
        <p14:creationId xmlns:p14="http://schemas.microsoft.com/office/powerpoint/2010/main" val="234818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Sources of air pollution</a:t>
            </a:r>
          </a:p>
        </p:txBody>
      </p:sp>
      <p:sp>
        <p:nvSpPr>
          <p:cNvPr id="4" name="Slide Number Placeholder 3"/>
          <p:cNvSpPr>
            <a:spLocks noGrp="1"/>
          </p:cNvSpPr>
          <p:nvPr>
            <p:ph type="sldNum" sz="quarter" idx="10"/>
          </p:nvPr>
        </p:nvSpPr>
        <p:spPr/>
        <p:txBody>
          <a:bodyPr/>
          <a:lstStyle/>
          <a:p>
            <a:fld id="{A0A98B34-4468-4BF3-9DC2-503039570893}" type="slidenum">
              <a:rPr lang="en-US" smtClean="0"/>
              <a:t>3</a:t>
            </a:fld>
            <a:endParaRPr lang="en-US"/>
          </a:p>
        </p:txBody>
      </p:sp>
    </p:spTree>
    <p:extLst>
      <p:ext uri="{BB962C8B-B14F-4D97-AF65-F5344CB8AC3E}">
        <p14:creationId xmlns:p14="http://schemas.microsoft.com/office/powerpoint/2010/main" val="234818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Coal life cycle</a:t>
            </a:r>
          </a:p>
        </p:txBody>
      </p:sp>
      <p:sp>
        <p:nvSpPr>
          <p:cNvPr id="4" name="Slide Number Placeholder 3"/>
          <p:cNvSpPr>
            <a:spLocks noGrp="1"/>
          </p:cNvSpPr>
          <p:nvPr>
            <p:ph type="sldNum" sz="quarter" idx="10"/>
          </p:nvPr>
        </p:nvSpPr>
        <p:spPr/>
        <p:txBody>
          <a:bodyPr/>
          <a:lstStyle/>
          <a:p>
            <a:fld id="{A0A98B34-4468-4BF3-9DC2-503039570893}" type="slidenum">
              <a:rPr lang="en-US" smtClean="0"/>
              <a:t>4</a:t>
            </a:fld>
            <a:endParaRPr lang="en-US"/>
          </a:p>
        </p:txBody>
      </p:sp>
    </p:spTree>
    <p:extLst>
      <p:ext uri="{BB962C8B-B14F-4D97-AF65-F5344CB8AC3E}">
        <p14:creationId xmlns:p14="http://schemas.microsoft.com/office/powerpoint/2010/main" val="234818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Greenhouse gases trap</a:t>
            </a:r>
            <a:r>
              <a:rPr lang="en-US" baseline="0" dirty="0"/>
              <a:t> heat and infrared radiation at the ground level.  </a:t>
            </a:r>
            <a:r>
              <a:rPr lang="en-US" dirty="0"/>
              <a:t>Unstable temperature and humidity weather</a:t>
            </a:r>
            <a:r>
              <a:rPr lang="en-US" baseline="0" dirty="0"/>
              <a:t> patterns influenced by trade winds, ocean currents and jet streams contribute to heat waves and severity of natural disasters like thunderstorms and hurricanes, wildfires, droughts and desertification</a:t>
            </a:r>
            <a:endParaRPr lang="en-US" dirty="0"/>
          </a:p>
        </p:txBody>
      </p:sp>
      <p:sp>
        <p:nvSpPr>
          <p:cNvPr id="4" name="Slide Number Placeholder 3"/>
          <p:cNvSpPr>
            <a:spLocks noGrp="1"/>
          </p:cNvSpPr>
          <p:nvPr>
            <p:ph type="sldNum" sz="quarter" idx="10"/>
          </p:nvPr>
        </p:nvSpPr>
        <p:spPr/>
        <p:txBody>
          <a:bodyPr/>
          <a:lstStyle/>
          <a:p>
            <a:fld id="{A0A98B34-4468-4BF3-9DC2-503039570893}" type="slidenum">
              <a:rPr lang="en-US" smtClean="0"/>
              <a:t>6</a:t>
            </a:fld>
            <a:endParaRPr lang="en-US"/>
          </a:p>
        </p:txBody>
      </p:sp>
    </p:spTree>
    <p:extLst>
      <p:ext uri="{BB962C8B-B14F-4D97-AF65-F5344CB8AC3E}">
        <p14:creationId xmlns:p14="http://schemas.microsoft.com/office/powerpoint/2010/main" val="258383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98B34-4468-4BF3-9DC2-503039570893}" type="slidenum">
              <a:rPr lang="en-US" smtClean="0"/>
              <a:t>7</a:t>
            </a:fld>
            <a:endParaRPr lang="en-US"/>
          </a:p>
        </p:txBody>
      </p:sp>
    </p:spTree>
    <p:extLst>
      <p:ext uri="{BB962C8B-B14F-4D97-AF65-F5344CB8AC3E}">
        <p14:creationId xmlns:p14="http://schemas.microsoft.com/office/powerpoint/2010/main" val="387056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98B34-4468-4BF3-9DC2-503039570893}" type="slidenum">
              <a:rPr lang="en-US" smtClean="0"/>
              <a:t>8</a:t>
            </a:fld>
            <a:endParaRPr lang="en-US"/>
          </a:p>
        </p:txBody>
      </p:sp>
    </p:spTree>
    <p:extLst>
      <p:ext uri="{BB962C8B-B14F-4D97-AF65-F5344CB8AC3E}">
        <p14:creationId xmlns:p14="http://schemas.microsoft.com/office/powerpoint/2010/main" val="387056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98B34-4468-4BF3-9DC2-503039570893}" type="slidenum">
              <a:rPr lang="en-US" smtClean="0"/>
              <a:t>9</a:t>
            </a:fld>
            <a:endParaRPr lang="en-US"/>
          </a:p>
        </p:txBody>
      </p:sp>
    </p:spTree>
    <p:extLst>
      <p:ext uri="{BB962C8B-B14F-4D97-AF65-F5344CB8AC3E}">
        <p14:creationId xmlns:p14="http://schemas.microsoft.com/office/powerpoint/2010/main" val="14221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work</a:t>
            </a:r>
          </a:p>
        </p:txBody>
      </p:sp>
      <p:sp>
        <p:nvSpPr>
          <p:cNvPr id="4" name="Slide Number Placeholder 3"/>
          <p:cNvSpPr>
            <a:spLocks noGrp="1"/>
          </p:cNvSpPr>
          <p:nvPr>
            <p:ph type="sldNum" sz="quarter" idx="10"/>
          </p:nvPr>
        </p:nvSpPr>
        <p:spPr/>
        <p:txBody>
          <a:bodyPr/>
          <a:lstStyle/>
          <a:p>
            <a:fld id="{A0A98B34-4468-4BF3-9DC2-503039570893}" type="slidenum">
              <a:rPr lang="en-US" smtClean="0"/>
              <a:t>12</a:t>
            </a:fld>
            <a:endParaRPr lang="en-US"/>
          </a:p>
        </p:txBody>
      </p:sp>
    </p:spTree>
    <p:extLst>
      <p:ext uri="{BB962C8B-B14F-4D97-AF65-F5344CB8AC3E}">
        <p14:creationId xmlns:p14="http://schemas.microsoft.com/office/powerpoint/2010/main" val="95060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pPr lvl="0"/>
            <a:r>
              <a:rPr lang="en-US" noProof="0"/>
              <a:t>Click to edit Master subtitle style</a:t>
            </a:r>
          </a:p>
        </p:txBody>
      </p:sp>
      <p:sp>
        <p:nvSpPr>
          <p:cNvPr id="3076" name="Rectangle 4"/>
          <p:cNvSpPr>
            <a:spLocks noGrp="1" noChangeArrowheads="1"/>
          </p:cNvSpPr>
          <p:nvPr>
            <p:ph type="dt" sz="half" idx="2"/>
          </p:nvPr>
        </p:nvSpPr>
        <p:spPr bwMode="black">
          <a:xfrm>
            <a:off x="457200" y="6245225"/>
            <a:ext cx="2133600" cy="476250"/>
          </a:xfrm>
        </p:spPr>
        <p:txBody>
          <a:bodyPr/>
          <a:lstStyle>
            <a:lvl1pPr>
              <a:defRPr/>
            </a:lvl1pPr>
          </a:lstStyle>
          <a:p>
            <a:endParaRPr lang="en-US"/>
          </a:p>
        </p:txBody>
      </p:sp>
      <p:sp>
        <p:nvSpPr>
          <p:cNvPr id="3077" name="Rectangle 5"/>
          <p:cNvSpPr>
            <a:spLocks noGrp="1" noChangeArrowheads="1"/>
          </p:cNvSpPr>
          <p:nvPr>
            <p:ph type="ftr" sz="quarter" idx="3"/>
          </p:nvPr>
        </p:nvSpPr>
        <p:spPr bwMode="black">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bwMode="black">
          <a:xfrm>
            <a:off x="6553200" y="6245225"/>
            <a:ext cx="2133600" cy="476250"/>
          </a:xfrm>
        </p:spPr>
        <p:txBody>
          <a:bodyPr/>
          <a:lstStyle>
            <a:lvl1pPr>
              <a:defRPr/>
            </a:lvl1pPr>
          </a:lstStyle>
          <a:p>
            <a:fld id="{0247689F-F589-4D1B-8AF0-ED18999509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998F11-8C86-4950-AB22-67AE20B7FD6E}" type="slidenum">
              <a:rPr lang="en-US"/>
              <a:pPr/>
              <a:t>‹#›</a:t>
            </a:fld>
            <a:endParaRPr lang="en-US"/>
          </a:p>
        </p:txBody>
      </p:sp>
    </p:spTree>
    <p:extLst>
      <p:ext uri="{BB962C8B-B14F-4D97-AF65-F5344CB8AC3E}">
        <p14:creationId xmlns:p14="http://schemas.microsoft.com/office/powerpoint/2010/main" val="341485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0226E0-EE3A-408C-B398-AA77296CA686}" type="slidenum">
              <a:rPr lang="en-US"/>
              <a:pPr/>
              <a:t>‹#›</a:t>
            </a:fld>
            <a:endParaRPr lang="en-US"/>
          </a:p>
        </p:txBody>
      </p:sp>
    </p:spTree>
    <p:extLst>
      <p:ext uri="{BB962C8B-B14F-4D97-AF65-F5344CB8AC3E}">
        <p14:creationId xmlns:p14="http://schemas.microsoft.com/office/powerpoint/2010/main" val="337560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295402"/>
            <a:ext cx="8229600" cy="4830763"/>
          </a:xfrm>
        </p:spPr>
        <p:txBody>
          <a:bodyPr/>
          <a:lstStyle/>
          <a:p>
            <a:r>
              <a:rPr lang="en-US"/>
              <a:t>Click icon to add table</a:t>
            </a:r>
          </a:p>
        </p:txBody>
      </p:sp>
      <p:sp>
        <p:nvSpPr>
          <p:cNvPr id="4" name="Date Placeholder 3"/>
          <p:cNvSpPr>
            <a:spLocks noGrp="1"/>
          </p:cNvSpPr>
          <p:nvPr>
            <p:ph type="dt" sz="half" idx="10"/>
          </p:nvPr>
        </p:nvSpPr>
        <p:spPr>
          <a:xfrm>
            <a:off x="457200" y="6477002"/>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477002"/>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2"/>
            <a:ext cx="2133600" cy="244475"/>
          </a:xfrm>
        </p:spPr>
        <p:txBody>
          <a:bodyPr/>
          <a:lstStyle>
            <a:lvl1pPr>
              <a:defRPr/>
            </a:lvl1pPr>
          </a:lstStyle>
          <a:p>
            <a:fld id="{A4B84E43-1697-4435-B9C9-B58B1D65B268}" type="slidenum">
              <a:rPr lang="en-US"/>
              <a:pPr/>
              <a:t>‹#›</a:t>
            </a:fld>
            <a:endParaRPr lang="en-US"/>
          </a:p>
        </p:txBody>
      </p:sp>
    </p:spTree>
    <p:extLst>
      <p:ext uri="{BB962C8B-B14F-4D97-AF65-F5344CB8AC3E}">
        <p14:creationId xmlns:p14="http://schemas.microsoft.com/office/powerpoint/2010/main" val="374602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1"/>
          <p:cNvSpPr>
            <a:spLocks noGrp="1"/>
          </p:cNvSpPr>
          <p:nvPr>
            <p:ph type="ctrTitle"/>
          </p:nvPr>
        </p:nvSpPr>
        <p:spPr>
          <a:xfrm>
            <a:off x="1143001" y="4800600"/>
            <a:ext cx="6858002" cy="1143000"/>
          </a:xfrm>
        </p:spPr>
        <p:txBody>
          <a:bodyPr anchor="b">
            <a:normAutofit/>
          </a:bodyPr>
          <a:lstStyle>
            <a:lvl1pPr algn="ctr">
              <a:defRPr sz="4800">
                <a:solidFill>
                  <a:schemeClr val="bg1"/>
                </a:solidFill>
              </a:defRPr>
            </a:lvl1pPr>
          </a:lstStyle>
          <a:p>
            <a:r>
              <a:rP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13313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3809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pPr>
            <a:endParaRPr kern="0">
              <a:solidFill>
                <a:prstClr val="white"/>
              </a:solidFill>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1"/>
          <p:cNvSpPr>
            <a:spLocks noGrp="1"/>
          </p:cNvSpPr>
          <p:nvPr>
            <p:ph type="title"/>
          </p:nvPr>
        </p:nvSpPr>
        <p:spPr>
          <a:xfrm>
            <a:off x="1143000" y="1143000"/>
            <a:ext cx="6858000" cy="2667000"/>
          </a:xfrm>
        </p:spPr>
        <p:txBody>
          <a:bodyPr anchor="b">
            <a:normAutofit/>
          </a:bodyPr>
          <a:lstStyle>
            <a:lvl1pPr algn="ctr">
              <a:defRPr sz="5200" b="0"/>
            </a:lvl1pPr>
          </a:lstStyle>
          <a:p>
            <a:r>
              <a:rP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328276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5200" b="0">
                <a:solidFill>
                  <a:schemeClr val="tx1"/>
                </a:solidFill>
              </a:defRPr>
            </a:lvl1pPr>
          </a:lstStyle>
          <a:p>
            <a:r>
              <a:rP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2004637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DD7D43D-6574-4C7B-808D-C6C12215A4D4}"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32997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005840" y="2740737"/>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709160" y="2740737"/>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8" name="Footer Placeholder 7"/>
          <p:cNvSpPr>
            <a:spLocks noGrp="1"/>
          </p:cNvSpPr>
          <p:nvPr>
            <p:ph type="ftr" sz="quarter" idx="11"/>
          </p:nvPr>
        </p:nvSpPr>
        <p:spPr/>
        <p:txBody>
          <a:bodyPr/>
          <a:lstStyle/>
          <a:p>
            <a:endParaRPr>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158072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4" name="Footer Placeholder 3"/>
          <p:cNvSpPr>
            <a:spLocks noGrp="1"/>
          </p:cNvSpPr>
          <p:nvPr>
            <p:ph type="ftr" sz="quarter" idx="11"/>
          </p:nvPr>
        </p:nvSpPr>
        <p:spPr/>
        <p:txBody>
          <a:bodyPr/>
          <a:lstStyle/>
          <a:p>
            <a:endParaRPr>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33175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E2E0DC-2788-470D-87C9-875B637342AA}" type="slidenum">
              <a:rPr lang="en-US"/>
              <a:pPr/>
              <a:t>‹#›</a:t>
            </a:fld>
            <a:endParaRPr lang="en-US"/>
          </a:p>
        </p:txBody>
      </p:sp>
    </p:spTree>
    <p:extLst>
      <p:ext uri="{BB962C8B-B14F-4D97-AF65-F5344CB8AC3E}">
        <p14:creationId xmlns:p14="http://schemas.microsoft.com/office/powerpoint/2010/main" val="275413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11/19/2016</a:t>
            </a:fld>
            <a:endParaRPr>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34631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5"/>
            <a:ext cx="2400300" cy="1990725"/>
          </a:xfrm>
        </p:spPr>
        <p:txBody>
          <a:bodyPr anchor="b">
            <a:normAutofit/>
          </a:bodyPr>
          <a:lstStyle>
            <a:lvl1pPr>
              <a:defRPr sz="3400" b="0"/>
            </a:lvl1pPr>
          </a:lstStyle>
          <a:p>
            <a:r>
              <a:rPr/>
              <a:t>Click to edit Master title style</a:t>
            </a:r>
          </a:p>
        </p:txBody>
      </p:sp>
      <p:sp>
        <p:nvSpPr>
          <p:cNvPr id="3" name="Content Placeholder 2"/>
          <p:cNvSpPr>
            <a:spLocks noGrp="1"/>
          </p:cNvSpPr>
          <p:nvPr>
            <p:ph idx="1"/>
          </p:nvPr>
        </p:nvSpPr>
        <p:spPr>
          <a:xfrm>
            <a:off x="3370661"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0234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2" name="Title 1"/>
          <p:cNvSpPr>
            <a:spLocks noGrp="1"/>
          </p:cNvSpPr>
          <p:nvPr>
            <p:ph type="title"/>
          </p:nvPr>
        </p:nvSpPr>
        <p:spPr>
          <a:xfrm>
            <a:off x="570309" y="2362205"/>
            <a:ext cx="2400300" cy="1990725"/>
          </a:xfrm>
        </p:spPr>
        <p:txBody>
          <a:bodyPr anchor="b">
            <a:normAutofit/>
          </a:bodyPr>
          <a:lstStyle>
            <a:lvl1pPr>
              <a:defRPr sz="3400" b="0">
                <a:solidFill>
                  <a:schemeClr val="bg1"/>
                </a:solidFill>
              </a:defRPr>
            </a:lvl1pPr>
          </a:lstStyle>
          <a:p>
            <a:r>
              <a:rP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11/19/2016</a:t>
            </a:fld>
            <a:endParaRPr>
              <a:solidFill>
                <a:srgbClr val="263050"/>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9855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2" name="Title 1"/>
          <p:cNvSpPr>
            <a:spLocks noGrp="1"/>
          </p:cNvSpPr>
          <p:nvPr>
            <p:ph type="title"/>
          </p:nvPr>
        </p:nvSpPr>
        <p:spPr>
          <a:xfrm>
            <a:off x="5942411" y="2362200"/>
            <a:ext cx="2400300" cy="1993392"/>
          </a:xfrm>
        </p:spPr>
        <p:txBody>
          <a:bodyPr anchor="b">
            <a:normAutofit/>
          </a:bodyPr>
          <a:lstStyle>
            <a:lvl1pPr>
              <a:defRPr sz="3400" b="0">
                <a:solidFill>
                  <a:schemeClr val="bg1"/>
                </a:solidFill>
              </a:defRPr>
            </a:lvl1pPr>
          </a:lstStyle>
          <a:p>
            <a:r>
              <a:rP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84710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41521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628652" y="274638"/>
            <a:ext cx="5800725"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0225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1"/>
          <p:cNvSpPr>
            <a:spLocks noGrp="1"/>
          </p:cNvSpPr>
          <p:nvPr>
            <p:ph type="ctrTitle"/>
          </p:nvPr>
        </p:nvSpPr>
        <p:spPr>
          <a:xfrm>
            <a:off x="1143001" y="4800600"/>
            <a:ext cx="6858002" cy="1143000"/>
          </a:xfrm>
        </p:spPr>
        <p:txBody>
          <a:bodyPr anchor="b">
            <a:normAutofit/>
          </a:bodyPr>
          <a:lstStyle>
            <a:lvl1pPr algn="ctr">
              <a:defRPr sz="4800">
                <a:solidFill>
                  <a:schemeClr val="bg1"/>
                </a:solidFill>
              </a:defRPr>
            </a:lvl1pPr>
          </a:lstStyle>
          <a:p>
            <a:r>
              <a:rP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Tree>
    <p:extLst>
      <p:ext uri="{BB962C8B-B14F-4D97-AF65-F5344CB8AC3E}">
        <p14:creationId xmlns:p14="http://schemas.microsoft.com/office/powerpoint/2010/main" val="124433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6pPr>
              <a:defRPr/>
            </a:lvl6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15848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pPr>
            <a:endParaRPr kern="0">
              <a:solidFill>
                <a:prstClr val="white"/>
              </a:solidFill>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1"/>
          <p:cNvSpPr>
            <a:spLocks noGrp="1"/>
          </p:cNvSpPr>
          <p:nvPr>
            <p:ph type="title"/>
          </p:nvPr>
        </p:nvSpPr>
        <p:spPr>
          <a:xfrm>
            <a:off x="1143000" y="1143000"/>
            <a:ext cx="6858000" cy="2667000"/>
          </a:xfrm>
        </p:spPr>
        <p:txBody>
          <a:bodyPr anchor="b">
            <a:normAutofit/>
          </a:bodyPr>
          <a:lstStyle>
            <a:lvl1pPr algn="ctr">
              <a:defRPr sz="5200" b="0"/>
            </a:lvl1pPr>
          </a:lstStyle>
          <a:p>
            <a:r>
              <a:rP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3850837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5200" b="0">
                <a:solidFill>
                  <a:schemeClr val="tx1"/>
                </a:solidFill>
              </a:defRPr>
            </a:lvl1pPr>
          </a:lstStyle>
          <a:p>
            <a:r>
              <a:rP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713269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3C5E8D-42B4-4306-B47C-7D70C5040151}" type="slidenum">
              <a:rPr lang="en-US"/>
              <a:pPr/>
              <a:t>‹#›</a:t>
            </a:fld>
            <a:endParaRPr lang="en-US"/>
          </a:p>
        </p:txBody>
      </p:sp>
    </p:spTree>
    <p:extLst>
      <p:ext uri="{BB962C8B-B14F-4D97-AF65-F5344CB8AC3E}">
        <p14:creationId xmlns:p14="http://schemas.microsoft.com/office/powerpoint/2010/main" val="4220980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DD7D43D-6574-4C7B-808D-C6C12215A4D4}"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0580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005840" y="2740737"/>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709160" y="2740737"/>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8" name="Footer Placeholder 7"/>
          <p:cNvSpPr>
            <a:spLocks noGrp="1"/>
          </p:cNvSpPr>
          <p:nvPr>
            <p:ph type="ftr" sz="quarter" idx="11"/>
          </p:nvPr>
        </p:nvSpPr>
        <p:spPr/>
        <p:txBody>
          <a:bodyPr/>
          <a:lstStyle/>
          <a:p>
            <a:endParaRPr>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0153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4" name="Footer Placeholder 3"/>
          <p:cNvSpPr>
            <a:spLocks noGrp="1"/>
          </p:cNvSpPr>
          <p:nvPr>
            <p:ph type="ftr" sz="quarter" idx="11"/>
          </p:nvPr>
        </p:nvSpPr>
        <p:spPr/>
        <p:txBody>
          <a:bodyPr/>
          <a:lstStyle/>
          <a:p>
            <a:endParaRPr>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859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11/19/2016</a:t>
            </a:fld>
            <a:endParaRPr>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54807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5"/>
            <a:ext cx="2400300" cy="1990725"/>
          </a:xfrm>
        </p:spPr>
        <p:txBody>
          <a:bodyPr anchor="b">
            <a:normAutofit/>
          </a:bodyPr>
          <a:lstStyle>
            <a:lvl1pPr>
              <a:defRPr sz="3400" b="0"/>
            </a:lvl1pPr>
          </a:lstStyle>
          <a:p>
            <a:r>
              <a:rPr/>
              <a:t>Click to edit Master title style</a:t>
            </a:r>
          </a:p>
        </p:txBody>
      </p:sp>
      <p:sp>
        <p:nvSpPr>
          <p:cNvPr id="3" name="Content Placeholder 2"/>
          <p:cNvSpPr>
            <a:spLocks noGrp="1"/>
          </p:cNvSpPr>
          <p:nvPr>
            <p:ph idx="1"/>
          </p:nvPr>
        </p:nvSpPr>
        <p:spPr>
          <a:xfrm>
            <a:off x="3370661"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0545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2" name="Title 1"/>
          <p:cNvSpPr>
            <a:spLocks noGrp="1"/>
          </p:cNvSpPr>
          <p:nvPr>
            <p:ph type="title"/>
          </p:nvPr>
        </p:nvSpPr>
        <p:spPr>
          <a:xfrm>
            <a:off x="570309" y="2362205"/>
            <a:ext cx="2400300" cy="1990725"/>
          </a:xfrm>
        </p:spPr>
        <p:txBody>
          <a:bodyPr anchor="b">
            <a:normAutofit/>
          </a:bodyPr>
          <a:lstStyle>
            <a:lvl1pPr>
              <a:defRPr sz="3400" b="0">
                <a:solidFill>
                  <a:schemeClr val="bg1"/>
                </a:solidFill>
              </a:defRPr>
            </a:lvl1pPr>
          </a:lstStyle>
          <a:p>
            <a:r>
              <a:rP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11/19/2016</a:t>
            </a:fld>
            <a:endParaRPr>
              <a:solidFill>
                <a:srgbClr val="263050"/>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209207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defRPr/>
            </a:pPr>
            <a:endParaRPr kern="0">
              <a:solidFill>
                <a:prstClr val="white"/>
              </a:solidFill>
              <a:latin typeface="Euphemia"/>
            </a:endParaRPr>
          </a:p>
        </p:txBody>
      </p:sp>
      <p:sp>
        <p:nvSpPr>
          <p:cNvPr id="2" name="Title 1"/>
          <p:cNvSpPr>
            <a:spLocks noGrp="1"/>
          </p:cNvSpPr>
          <p:nvPr>
            <p:ph type="title"/>
          </p:nvPr>
        </p:nvSpPr>
        <p:spPr>
          <a:xfrm>
            <a:off x="5942411" y="2362200"/>
            <a:ext cx="2400300" cy="1993392"/>
          </a:xfrm>
        </p:spPr>
        <p:txBody>
          <a:bodyPr anchor="b">
            <a:normAutofit/>
          </a:bodyPr>
          <a:lstStyle>
            <a:lvl1pPr>
              <a:defRPr sz="3400" b="0">
                <a:solidFill>
                  <a:schemeClr val="bg1"/>
                </a:solidFill>
              </a:defRPr>
            </a:lvl1pPr>
          </a:lstStyle>
          <a:p>
            <a:r>
              <a:rP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6" name="Footer Placeholder 5"/>
          <p:cNvSpPr>
            <a:spLocks noGrp="1"/>
          </p:cNvSpPr>
          <p:nvPr>
            <p:ph type="ftr" sz="quarter" idx="11"/>
          </p:nvPr>
        </p:nvSpPr>
        <p:spPr/>
        <p:txBody>
          <a:bodyPr/>
          <a:lstStyle/>
          <a:p>
            <a:endParaRPr>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18027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8353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4638"/>
            <a:ext cx="1971675"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628652" y="274638"/>
            <a:ext cx="5800725"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11/19/2016</a:t>
            </a:fld>
            <a:endParaRPr>
              <a:solidFill>
                <a:srgbClr val="E5E8E8"/>
              </a:solidFill>
            </a:endParaRPr>
          </a:p>
        </p:txBody>
      </p:sp>
      <p:sp>
        <p:nvSpPr>
          <p:cNvPr id="5" name="Footer Placeholder 4"/>
          <p:cNvSpPr>
            <a:spLocks noGrp="1"/>
          </p:cNvSpPr>
          <p:nvPr>
            <p:ph type="ftr" sz="quarter" idx="11"/>
          </p:nvPr>
        </p:nvSpPr>
        <p:spPr/>
        <p:txBody>
          <a:bodyPr/>
          <a:lstStyle/>
          <a:p>
            <a:endParaRPr>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a:solidFill>
                <a:srgbClr val="E5E8E8"/>
              </a:solidFill>
            </a:endParaRPr>
          </a:p>
        </p:txBody>
      </p:sp>
    </p:spTree>
    <p:extLst>
      <p:ext uri="{BB962C8B-B14F-4D97-AF65-F5344CB8AC3E}">
        <p14:creationId xmlns:p14="http://schemas.microsoft.com/office/powerpoint/2010/main" val="268300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7266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2"/>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2"/>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307BF8-2590-4B13-9FA0-87BEB4C95757}" type="slidenum">
              <a:rPr lang="en-US"/>
              <a:pPr/>
              <a:t>‹#›</a:t>
            </a:fld>
            <a:endParaRPr lang="en-US"/>
          </a:p>
        </p:txBody>
      </p:sp>
    </p:spTree>
    <p:extLst>
      <p:ext uri="{BB962C8B-B14F-4D97-AF65-F5344CB8AC3E}">
        <p14:creationId xmlns:p14="http://schemas.microsoft.com/office/powerpoint/2010/main" val="456335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86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60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81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92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5629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4484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65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50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413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676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B25B4D-1FCC-4FEA-B702-4BB7A651985C}" type="slidenum">
              <a:rPr lang="en-US"/>
              <a:pPr/>
              <a:t>‹#›</a:t>
            </a:fld>
            <a:endParaRPr lang="en-US"/>
          </a:p>
        </p:txBody>
      </p:sp>
    </p:spTree>
    <p:extLst>
      <p:ext uri="{BB962C8B-B14F-4D97-AF65-F5344CB8AC3E}">
        <p14:creationId xmlns:p14="http://schemas.microsoft.com/office/powerpoint/2010/main" val="327953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24244F-D0D3-4243-BD10-A87B5C6B9DDA}" type="slidenum">
              <a:rPr lang="en-US"/>
              <a:pPr/>
              <a:t>‹#›</a:t>
            </a:fld>
            <a:endParaRPr lang="en-US"/>
          </a:p>
        </p:txBody>
      </p:sp>
    </p:spTree>
    <p:extLst>
      <p:ext uri="{BB962C8B-B14F-4D97-AF65-F5344CB8AC3E}">
        <p14:creationId xmlns:p14="http://schemas.microsoft.com/office/powerpoint/2010/main" val="12697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1308692-8040-4F3C-A56E-32F844BD2DA1}" type="slidenum">
              <a:rPr lang="en-US"/>
              <a:pPr/>
              <a:t>‹#›</a:t>
            </a:fld>
            <a:endParaRPr lang="en-US"/>
          </a:p>
        </p:txBody>
      </p:sp>
    </p:spTree>
    <p:extLst>
      <p:ext uri="{BB962C8B-B14F-4D97-AF65-F5344CB8AC3E}">
        <p14:creationId xmlns:p14="http://schemas.microsoft.com/office/powerpoint/2010/main" val="161504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84615C-C506-4C35-84C7-5EE122AF4B52}" type="slidenum">
              <a:rPr lang="en-US"/>
              <a:pPr/>
              <a:t>‹#›</a:t>
            </a:fld>
            <a:endParaRPr lang="en-US"/>
          </a:p>
        </p:txBody>
      </p:sp>
    </p:spTree>
    <p:extLst>
      <p:ext uri="{BB962C8B-B14F-4D97-AF65-F5344CB8AC3E}">
        <p14:creationId xmlns:p14="http://schemas.microsoft.com/office/powerpoint/2010/main" val="257577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EAA405-7DE2-476A-AAAA-1A807A29196F}" type="slidenum">
              <a:rPr lang="en-US"/>
              <a:pPr/>
              <a:t>‹#›</a:t>
            </a:fld>
            <a:endParaRPr lang="en-US"/>
          </a:p>
        </p:txBody>
      </p:sp>
    </p:spTree>
    <p:extLst>
      <p:ext uri="{BB962C8B-B14F-4D97-AF65-F5344CB8AC3E}">
        <p14:creationId xmlns:p14="http://schemas.microsoft.com/office/powerpoint/2010/main" val="350032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extLst>
              <a:ext uri="{BEBA8EAE-BF5A-486C-A8C5-ECC9F3942E4B}">
                <a14:imgProps xmlns:a14="http://schemas.microsoft.com/office/drawing/2010/main">
                  <a14:imgLayer r:embed="rId15">
                    <a14:imgEffect>
                      <a14:colorTemperature colorTemp="6750"/>
                    </a14:imgEffect>
                    <a14:imgEffect>
                      <a14:saturation sa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2"/>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2"/>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77002"/>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77002"/>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8A7B26-76C7-42B3-9822-6A849C61B0E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2"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pPr>
            <a:endParaRPr kern="0">
              <a:solidFill>
                <a:prstClr val="white"/>
              </a:solidFill>
              <a:latin typeface="Euphemia"/>
            </a:endParaRPr>
          </a:p>
        </p:txBody>
      </p:sp>
      <p:sp>
        <p:nvSpPr>
          <p:cNvPr id="8" name="Rectangle 7"/>
          <p:cNvSpPr/>
          <p:nvPr/>
        </p:nvSpPr>
        <p:spPr bwMode="white">
          <a:xfrm>
            <a:off x="1192"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05840" y="1901957"/>
            <a:ext cx="7132320" cy="412762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a:t>
            </a:r>
          </a:p>
          <a:p>
            <a:pPr lvl="6"/>
            <a:r>
              <a:rPr/>
              <a:t>Seventh</a:t>
            </a:r>
          </a:p>
          <a:p>
            <a:pPr lvl="7"/>
            <a:r>
              <a:rPr/>
              <a:t>Eighth</a:t>
            </a:r>
          </a:p>
          <a:p>
            <a:pPr lvl="8"/>
            <a:r>
              <a:rP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bg2"/>
                </a:solidFill>
              </a:defRPr>
            </a:lvl1pPr>
          </a:lstStyle>
          <a:p>
            <a:pPr fontAlgn="auto">
              <a:spcBef>
                <a:spcPts val="0"/>
              </a:spcBef>
              <a:spcAft>
                <a:spcPts val="0"/>
              </a:spcAft>
            </a:pPr>
            <a:fld id="{9E583DDF-CA54-461A-A486-592D2374C532}" type="datetimeFigureOut">
              <a:rPr lang="en-US">
                <a:solidFill>
                  <a:srgbClr val="E5E8E8"/>
                </a:solidFill>
                <a:latin typeface="Corbel"/>
              </a:rPr>
              <a:pPr fontAlgn="auto">
                <a:spcBef>
                  <a:spcPts val="0"/>
                </a:spcBef>
                <a:spcAft>
                  <a:spcPts val="0"/>
                </a:spcAft>
              </a:pPr>
              <a:t>11/19/2016</a:t>
            </a:fld>
            <a:endParaRPr>
              <a:solidFill>
                <a:srgbClr val="E5E8E8"/>
              </a:solidFill>
              <a:latin typeface="Corbel"/>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bg2"/>
                </a:solidFill>
              </a:defRPr>
            </a:lvl1pPr>
          </a:lstStyle>
          <a:p>
            <a:pPr fontAlgn="auto">
              <a:spcBef>
                <a:spcPts val="0"/>
              </a:spcBef>
              <a:spcAft>
                <a:spcPts val="0"/>
              </a:spcAft>
            </a:pPr>
            <a:endParaRPr>
              <a:solidFill>
                <a:srgbClr val="E5E8E8"/>
              </a:solidFill>
              <a:latin typeface="Corbel"/>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a:solidFill>
                  <a:schemeClr val="bg2"/>
                </a:solidFill>
              </a:defRPr>
            </a:lvl1pPr>
          </a:lstStyle>
          <a:p>
            <a:pPr fontAlgn="auto">
              <a:spcBef>
                <a:spcPts val="0"/>
              </a:spcBef>
              <a:spcAft>
                <a:spcPts val="0"/>
              </a:spcAft>
            </a:pPr>
            <a:fld id="{CA8D9AD5-F248-4919-864A-CFD76CC027D6}" type="slidenum">
              <a:rPr>
                <a:solidFill>
                  <a:srgbClr val="E5E8E8"/>
                </a:solidFill>
                <a:latin typeface="Corbel"/>
              </a:rPr>
              <a:pPr fontAlgn="auto">
                <a:spcBef>
                  <a:spcPts val="0"/>
                </a:spcBef>
                <a:spcAft>
                  <a:spcPts val="0"/>
                </a:spcAft>
              </a:pPr>
              <a:t>‹#›</a:t>
            </a:fld>
            <a:endParaRPr>
              <a:solidFill>
                <a:srgbClr val="E5E8E8"/>
              </a:solidFill>
              <a:latin typeface="Corbel"/>
            </a:endParaRPr>
          </a:p>
        </p:txBody>
      </p:sp>
    </p:spTree>
    <p:extLst>
      <p:ext uri="{BB962C8B-B14F-4D97-AF65-F5344CB8AC3E}">
        <p14:creationId xmlns:p14="http://schemas.microsoft.com/office/powerpoint/2010/main" val="501956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2"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fontAlgn="auto">
              <a:spcBef>
                <a:spcPts val="0"/>
              </a:spcBef>
              <a:spcAft>
                <a:spcPts val="0"/>
              </a:spcAft>
            </a:pPr>
            <a:endParaRPr kern="0">
              <a:solidFill>
                <a:prstClr val="white"/>
              </a:solidFill>
              <a:latin typeface="Euphemia"/>
            </a:endParaRPr>
          </a:p>
        </p:txBody>
      </p:sp>
      <p:sp>
        <p:nvSpPr>
          <p:cNvPr id="8" name="Rectangle 7"/>
          <p:cNvSpPr/>
          <p:nvPr/>
        </p:nvSpPr>
        <p:spPr bwMode="white">
          <a:xfrm>
            <a:off x="1192"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a:solidFill>
                <a:prstClr val="white"/>
              </a:solidFill>
            </a:endParaRPr>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05840" y="1901957"/>
            <a:ext cx="7132320" cy="412762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a:t>
            </a:r>
          </a:p>
          <a:p>
            <a:pPr lvl="6"/>
            <a:r>
              <a:rPr/>
              <a:t>Seventh</a:t>
            </a:r>
          </a:p>
          <a:p>
            <a:pPr lvl="7"/>
            <a:r>
              <a:rPr/>
              <a:t>Eighth</a:t>
            </a:r>
          </a:p>
          <a:p>
            <a:pPr lvl="8"/>
            <a:r>
              <a:rP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bg2"/>
                </a:solidFill>
              </a:defRPr>
            </a:lvl1pPr>
          </a:lstStyle>
          <a:p>
            <a:pPr fontAlgn="auto">
              <a:spcBef>
                <a:spcPts val="0"/>
              </a:spcBef>
              <a:spcAft>
                <a:spcPts val="0"/>
              </a:spcAft>
            </a:pPr>
            <a:fld id="{9E583DDF-CA54-461A-A486-592D2374C532}" type="datetimeFigureOut">
              <a:rPr lang="en-US">
                <a:solidFill>
                  <a:srgbClr val="E5E8E8"/>
                </a:solidFill>
                <a:latin typeface="Corbel"/>
              </a:rPr>
              <a:pPr fontAlgn="auto">
                <a:spcBef>
                  <a:spcPts val="0"/>
                </a:spcBef>
                <a:spcAft>
                  <a:spcPts val="0"/>
                </a:spcAft>
              </a:pPr>
              <a:t>11/19/2016</a:t>
            </a:fld>
            <a:endParaRPr>
              <a:solidFill>
                <a:srgbClr val="E5E8E8"/>
              </a:solidFill>
              <a:latin typeface="Corbel"/>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800" cap="all" baseline="0">
                <a:solidFill>
                  <a:schemeClr val="bg2"/>
                </a:solidFill>
              </a:defRPr>
            </a:lvl1pPr>
          </a:lstStyle>
          <a:p>
            <a:pPr fontAlgn="auto">
              <a:spcBef>
                <a:spcPts val="0"/>
              </a:spcBef>
              <a:spcAft>
                <a:spcPts val="0"/>
              </a:spcAft>
            </a:pPr>
            <a:endParaRPr>
              <a:solidFill>
                <a:srgbClr val="E5E8E8"/>
              </a:solidFill>
              <a:latin typeface="Corbel"/>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800">
                <a:solidFill>
                  <a:schemeClr val="bg2"/>
                </a:solidFill>
              </a:defRPr>
            </a:lvl1pPr>
          </a:lstStyle>
          <a:p>
            <a:pPr fontAlgn="auto">
              <a:spcBef>
                <a:spcPts val="0"/>
              </a:spcBef>
              <a:spcAft>
                <a:spcPts val="0"/>
              </a:spcAft>
            </a:pPr>
            <a:fld id="{CA8D9AD5-F248-4919-864A-CFD76CC027D6}" type="slidenum">
              <a:rPr>
                <a:solidFill>
                  <a:srgbClr val="E5E8E8"/>
                </a:solidFill>
                <a:latin typeface="Corbel"/>
              </a:rPr>
              <a:pPr fontAlgn="auto">
                <a:spcBef>
                  <a:spcPts val="0"/>
                </a:spcBef>
                <a:spcAft>
                  <a:spcPts val="0"/>
                </a:spcAft>
              </a:pPr>
              <a:t>‹#›</a:t>
            </a:fld>
            <a:endParaRPr>
              <a:solidFill>
                <a:srgbClr val="E5E8E8"/>
              </a:solidFill>
              <a:latin typeface="Corbel"/>
            </a:endParaRPr>
          </a:p>
        </p:txBody>
      </p:sp>
    </p:spTree>
    <p:extLst>
      <p:ext uri="{BB962C8B-B14F-4D97-AF65-F5344CB8AC3E}">
        <p14:creationId xmlns:p14="http://schemas.microsoft.com/office/powerpoint/2010/main" val="2929361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11/19/2016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46462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comments" Target="../comments/commen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4876800"/>
            <a:ext cx="8915400" cy="762000"/>
          </a:xfrm>
        </p:spPr>
        <p:txBody>
          <a:bodyPr>
            <a:noAutofit/>
          </a:bodyPr>
          <a:lstStyle/>
          <a:p>
            <a:r>
              <a:rPr lang="en-US" sz="3600" b="1" dirty="0">
                <a:solidFill>
                  <a:prstClr val="white"/>
                </a:solidFill>
                <a:effectLst>
                  <a:outerShdw blurRad="38100" dist="38100" dir="2700000" algn="tl">
                    <a:srgbClr val="000000">
                      <a:alpha val="43137"/>
                    </a:srgbClr>
                  </a:outerShdw>
                </a:effectLst>
                <a:latin typeface="Book Antiqua" panose="02040602050305030304" pitchFamily="18" charset="0"/>
                <a:ea typeface="+mj-ea"/>
                <a:cs typeface="+mj-cs"/>
              </a:rPr>
              <a:t>CLIMATE HEALTH SUMMIT</a:t>
            </a:r>
          </a:p>
          <a:p>
            <a:r>
              <a:rPr lang="en-US" sz="3600" b="1" dirty="0">
                <a:solidFill>
                  <a:schemeClr val="tx2">
                    <a:lumMod val="20000"/>
                    <a:lumOff val="80000"/>
                  </a:schemeClr>
                </a:solidFill>
                <a:effectLst>
                  <a:outerShdw blurRad="38100" dist="38100" dir="2700000" algn="tl">
                    <a:srgbClr val="000000">
                      <a:alpha val="43137"/>
                    </a:srgbClr>
                  </a:outerShdw>
                </a:effectLst>
                <a:latin typeface="Book Antiqua" panose="02040602050305030304" pitchFamily="18" charset="0"/>
                <a:ea typeface="+mj-ea"/>
                <a:cs typeface="+mj-cs"/>
              </a:rPr>
              <a:t>Climate Change &amp; Air Pollution</a:t>
            </a:r>
          </a:p>
          <a:p>
            <a:r>
              <a:rPr lang="en-US" sz="2800" b="1" dirty="0">
                <a:solidFill>
                  <a:schemeClr val="tx2">
                    <a:lumMod val="40000"/>
                    <a:lumOff val="60000"/>
                  </a:schemeClr>
                </a:solidFill>
                <a:effectLst>
                  <a:outerShdw blurRad="38100" dist="38100" dir="2700000" algn="tl">
                    <a:srgbClr val="000000">
                      <a:alpha val="43137"/>
                    </a:srgbClr>
                  </a:outerShdw>
                </a:effectLst>
                <a:latin typeface="Book Antiqua" panose="02040602050305030304" pitchFamily="18" charset="0"/>
                <a:ea typeface="+mj-ea"/>
                <a:cs typeface="+mj-cs"/>
              </a:rPr>
              <a:t>Yolanda Whyte, MD</a:t>
            </a:r>
            <a:endParaRPr lang="en-US" sz="2800" b="1" dirty="0">
              <a:solidFill>
                <a:schemeClr val="tx2">
                  <a:lumMod val="40000"/>
                  <a:lumOff val="6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 y="0"/>
            <a:ext cx="9148985" cy="470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0"/>
            <a:ext cx="9144000" cy="6709529"/>
          </a:xfrm>
          <a:prstGeom prst="rect">
            <a:avLst/>
          </a:prstGeom>
          <a:noFill/>
        </p:spPr>
        <p:txBody>
          <a:bodyPr wrap="square" rtlCol="0">
            <a:spAutoFit/>
          </a:bodyPr>
          <a:lstStyle/>
          <a:p>
            <a:pPr marL="0" indent="0">
              <a:lnSpc>
                <a:spcPct val="100000"/>
              </a:lnSpc>
              <a:spcBef>
                <a:spcPts val="0"/>
              </a:spcBef>
              <a:buNone/>
            </a:pPr>
            <a:r>
              <a:rPr lang="en-US" sz="3200" b="1" dirty="0">
                <a:solidFill>
                  <a:schemeClr val="accent1">
                    <a:lumMod val="50000"/>
                  </a:schemeClr>
                </a:solidFill>
                <a:effectLst>
                  <a:outerShdw blurRad="38100" dist="38100" dir="2700000" algn="tl">
                    <a:srgbClr val="000000">
                      <a:alpha val="43137"/>
                    </a:srgbClr>
                  </a:outerShdw>
                </a:effectLst>
                <a:latin typeface="+mj-lt"/>
              </a:rPr>
              <a:t>PARTICULATE MATTER</a:t>
            </a:r>
          </a:p>
          <a:p>
            <a:pPr marL="0" indent="0">
              <a:lnSpc>
                <a:spcPct val="100000"/>
              </a:lnSpc>
              <a:spcBef>
                <a:spcPts val="0"/>
              </a:spcBef>
              <a:buNone/>
            </a:pPr>
            <a:endParaRPr lang="en-US" sz="3200" b="1" dirty="0">
              <a:solidFill>
                <a:schemeClr val="accent1">
                  <a:lumMod val="50000"/>
                </a:schemeClr>
              </a:solidFill>
              <a:effectLst>
                <a:outerShdw blurRad="38100" dist="38100" dir="2700000" algn="tl">
                  <a:srgbClr val="000000">
                    <a:alpha val="43137"/>
                  </a:srgbClr>
                </a:outerShdw>
              </a:effectLst>
              <a:latin typeface="+mj-lt"/>
            </a:endParaRPr>
          </a:p>
          <a:p>
            <a:pPr marL="0" indent="0">
              <a:lnSpc>
                <a:spcPct val="100000"/>
              </a:lnSpc>
              <a:spcBef>
                <a:spcPts val="0"/>
              </a:spcBef>
              <a:buNone/>
            </a:pPr>
            <a:endParaRPr lang="en-US" sz="3200" b="1" dirty="0">
              <a:solidFill>
                <a:schemeClr val="accent1">
                  <a:lumMod val="50000"/>
                </a:schemeClr>
              </a:solidFill>
              <a:effectLst>
                <a:outerShdw blurRad="38100" dist="38100" dir="2700000" algn="tl">
                  <a:srgbClr val="000000">
                    <a:alpha val="43137"/>
                  </a:srgbClr>
                </a:outerShdw>
              </a:effectLst>
              <a:latin typeface="+mj-lt"/>
            </a:endParaRPr>
          </a:p>
          <a:p>
            <a:pPr marL="0" indent="0">
              <a:lnSpc>
                <a:spcPct val="100000"/>
              </a:lnSpc>
              <a:spcBef>
                <a:spcPts val="0"/>
              </a:spcBef>
              <a:buNone/>
            </a:pPr>
            <a:endParaRPr lang="en-US" sz="3200" b="1" dirty="0">
              <a:solidFill>
                <a:schemeClr val="accent1">
                  <a:lumMod val="50000"/>
                </a:schemeClr>
              </a:solidFill>
              <a:effectLst>
                <a:outerShdw blurRad="38100" dist="38100" dir="2700000" algn="tl">
                  <a:srgbClr val="000000">
                    <a:alpha val="43137"/>
                  </a:srgbClr>
                </a:outerShdw>
              </a:effectLst>
              <a:latin typeface="+mj-lt"/>
            </a:endParaRPr>
          </a:p>
          <a:p>
            <a:pPr marL="0" indent="0">
              <a:lnSpc>
                <a:spcPct val="100000"/>
              </a:lnSpc>
              <a:spcBef>
                <a:spcPts val="0"/>
              </a:spcBef>
              <a:buNone/>
            </a:pPr>
            <a:endParaRPr lang="en-US" sz="3200" b="1" dirty="0">
              <a:solidFill>
                <a:schemeClr val="accent1">
                  <a:lumMod val="50000"/>
                </a:schemeClr>
              </a:solidFill>
              <a:effectLst>
                <a:outerShdw blurRad="38100" dist="38100" dir="2700000" algn="tl">
                  <a:srgbClr val="000000">
                    <a:alpha val="43137"/>
                  </a:srgbClr>
                </a:outerShdw>
              </a:effectLst>
              <a:latin typeface="+mj-lt"/>
            </a:endParaRPr>
          </a:p>
          <a:p>
            <a:pPr marL="0" lvl="0" indent="0">
              <a:lnSpc>
                <a:spcPct val="100000"/>
              </a:lnSpc>
              <a:spcBef>
                <a:spcPts val="0"/>
              </a:spcBef>
              <a:buClr>
                <a:srgbClr val="263050"/>
              </a:buClr>
              <a:buNone/>
            </a:pPr>
            <a:r>
              <a:rPr lang="en-US" b="1" u="sng" dirty="0">
                <a:solidFill>
                  <a:srgbClr val="77B142">
                    <a:lumMod val="50000"/>
                  </a:srgbClr>
                </a:solidFill>
                <a:effectLst>
                  <a:outerShdw blurRad="38100" dist="38100" dir="2700000" algn="tl">
                    <a:srgbClr val="000000">
                      <a:alpha val="43137"/>
                    </a:srgbClr>
                  </a:outerShdw>
                </a:effectLst>
              </a:rPr>
              <a:t>STUDIES</a:t>
            </a:r>
          </a:p>
          <a:p>
            <a:pPr>
              <a:lnSpc>
                <a:spcPct val="100000"/>
              </a:lnSpc>
              <a:spcBef>
                <a:spcPts val="0"/>
              </a:spcBef>
            </a:pPr>
            <a:r>
              <a:rPr lang="en-US" dirty="0">
                <a:solidFill>
                  <a:srgbClr val="002060"/>
                </a:solidFill>
              </a:rPr>
              <a:t>Particle inhalation causes endothelial activation and </a:t>
            </a:r>
            <a:r>
              <a:rPr lang="en-US" dirty="0" err="1">
                <a:solidFill>
                  <a:srgbClr val="002060"/>
                </a:solidFill>
              </a:rPr>
              <a:t>upregulation</a:t>
            </a:r>
            <a:r>
              <a:rPr lang="en-US" dirty="0">
                <a:solidFill>
                  <a:srgbClr val="002060"/>
                </a:solidFill>
              </a:rPr>
              <a:t> adhesion molecules important in leukocyte recruitment into atherosclerotic plaques  </a:t>
            </a:r>
          </a:p>
          <a:p>
            <a:pPr marL="365760" lvl="1" indent="0">
              <a:lnSpc>
                <a:spcPct val="100000"/>
              </a:lnSpc>
              <a:spcBef>
                <a:spcPts val="0"/>
              </a:spcBef>
              <a:buNone/>
            </a:pPr>
            <a:r>
              <a:rPr lang="en-US" sz="1200" dirty="0" err="1">
                <a:solidFill>
                  <a:srgbClr val="000000"/>
                </a:solidFill>
              </a:rPr>
              <a:t>Eeden</a:t>
            </a:r>
            <a:r>
              <a:rPr lang="en-US" sz="1200" dirty="0">
                <a:solidFill>
                  <a:srgbClr val="000000"/>
                </a:solidFill>
              </a:rPr>
              <a:t> et al.  Systemic Response to Ambient Particulate Matter.  Proceedings of the American Thoracic Society (2). 2005 </a:t>
            </a:r>
          </a:p>
          <a:p>
            <a:pPr marL="365760" lvl="1" indent="0">
              <a:lnSpc>
                <a:spcPct val="100000"/>
              </a:lnSpc>
              <a:spcBef>
                <a:spcPts val="0"/>
              </a:spcBef>
              <a:buNone/>
            </a:pPr>
            <a:endParaRPr lang="en-US" sz="800" dirty="0">
              <a:solidFill>
                <a:srgbClr val="000000"/>
              </a:solidFill>
            </a:endParaRPr>
          </a:p>
          <a:p>
            <a:pPr>
              <a:lnSpc>
                <a:spcPct val="100000"/>
              </a:lnSpc>
              <a:spcBef>
                <a:spcPts val="0"/>
              </a:spcBef>
            </a:pPr>
            <a:r>
              <a:rPr lang="en-US" dirty="0">
                <a:solidFill>
                  <a:srgbClr val="002060"/>
                </a:solidFill>
              </a:rPr>
              <a:t>Each increase of 10 mcg/m</a:t>
            </a:r>
            <a:r>
              <a:rPr lang="en-US" baseline="30000" dirty="0">
                <a:solidFill>
                  <a:srgbClr val="002060"/>
                </a:solidFill>
              </a:rPr>
              <a:t>3</a:t>
            </a:r>
            <a:r>
              <a:rPr lang="en-US" dirty="0">
                <a:solidFill>
                  <a:srgbClr val="002060"/>
                </a:solidFill>
              </a:rPr>
              <a:t> PM 2.5 can increase risk of death from </a:t>
            </a:r>
            <a:r>
              <a:rPr lang="en-US" b="1" dirty="0">
                <a:solidFill>
                  <a:srgbClr val="002060"/>
                </a:solidFill>
              </a:rPr>
              <a:t>all causes by 3%</a:t>
            </a:r>
            <a:r>
              <a:rPr lang="en-US" dirty="0">
                <a:solidFill>
                  <a:srgbClr val="002060"/>
                </a:solidFill>
              </a:rPr>
              <a:t>, from </a:t>
            </a:r>
            <a:r>
              <a:rPr lang="en-US" b="1" dirty="0">
                <a:solidFill>
                  <a:srgbClr val="002060"/>
                </a:solidFill>
              </a:rPr>
              <a:t>heart disease by 10%</a:t>
            </a:r>
            <a:r>
              <a:rPr lang="en-US" dirty="0">
                <a:solidFill>
                  <a:srgbClr val="002060"/>
                </a:solidFill>
              </a:rPr>
              <a:t>, from </a:t>
            </a:r>
            <a:r>
              <a:rPr lang="en-US" b="1" dirty="0">
                <a:solidFill>
                  <a:srgbClr val="002060"/>
                </a:solidFill>
              </a:rPr>
              <a:t>respiratory disease by 27%</a:t>
            </a:r>
          </a:p>
          <a:p>
            <a:pPr marL="365760" lvl="1" indent="0">
              <a:lnSpc>
                <a:spcPct val="100000"/>
              </a:lnSpc>
              <a:spcBef>
                <a:spcPts val="0"/>
              </a:spcBef>
              <a:buNone/>
            </a:pPr>
            <a:r>
              <a:rPr lang="en-US" sz="1200" dirty="0">
                <a:solidFill>
                  <a:srgbClr val="000000"/>
                </a:solidFill>
              </a:rPr>
              <a:t>Hayes et al.  Ambient Particulate Matter Air Pollution Exposure and Mortality in the NIH-AARP Diet and Health Cohort. </a:t>
            </a:r>
            <a:r>
              <a:rPr lang="en-US" sz="1200" i="1" dirty="0">
                <a:solidFill>
                  <a:srgbClr val="000000"/>
                </a:solidFill>
              </a:rPr>
              <a:t>Environmental Health Perspectives</a:t>
            </a:r>
            <a:r>
              <a:rPr lang="en-US" sz="1200" dirty="0">
                <a:solidFill>
                  <a:srgbClr val="000000"/>
                </a:solidFill>
              </a:rPr>
              <a:t>, Sept 2015</a:t>
            </a:r>
          </a:p>
          <a:p>
            <a:pPr marL="45720" indent="0">
              <a:lnSpc>
                <a:spcPct val="100000"/>
              </a:lnSpc>
              <a:spcBef>
                <a:spcPts val="0"/>
              </a:spcBef>
              <a:buNone/>
            </a:pPr>
            <a:endParaRPr lang="en-US" sz="800" dirty="0">
              <a:solidFill>
                <a:srgbClr val="000000"/>
              </a:solidFill>
            </a:endParaRPr>
          </a:p>
          <a:p>
            <a:pPr>
              <a:lnSpc>
                <a:spcPct val="100000"/>
              </a:lnSpc>
              <a:spcBef>
                <a:spcPts val="0"/>
              </a:spcBef>
            </a:pPr>
            <a:r>
              <a:rPr lang="en-US" dirty="0">
                <a:solidFill>
                  <a:srgbClr val="002060"/>
                </a:solidFill>
              </a:rPr>
              <a:t>Each increase of 10mcg/m</a:t>
            </a:r>
            <a:r>
              <a:rPr lang="en-US" baseline="30000" dirty="0">
                <a:solidFill>
                  <a:srgbClr val="002060"/>
                </a:solidFill>
              </a:rPr>
              <a:t>3 </a:t>
            </a:r>
            <a:r>
              <a:rPr lang="en-US" dirty="0">
                <a:solidFill>
                  <a:srgbClr val="002060"/>
                </a:solidFill>
              </a:rPr>
              <a:t>of PM 2.5 can increase lung cancer mortality by 15-27%</a:t>
            </a:r>
          </a:p>
          <a:p>
            <a:pPr marL="365760" lvl="1" indent="0">
              <a:lnSpc>
                <a:spcPct val="100000"/>
              </a:lnSpc>
              <a:spcBef>
                <a:spcPts val="0"/>
              </a:spcBef>
              <a:buNone/>
            </a:pPr>
            <a:r>
              <a:rPr lang="en-US" sz="1200" dirty="0">
                <a:solidFill>
                  <a:srgbClr val="000000"/>
                </a:solidFill>
              </a:rPr>
              <a:t>Turner et al. Long-term Ambient Fine PM Air Pollution and Lung Cancer in a Large Cohort of Never-Smokers </a:t>
            </a:r>
          </a:p>
          <a:p>
            <a:pPr marL="365760" lvl="1" indent="0">
              <a:lnSpc>
                <a:spcPct val="100000"/>
              </a:lnSpc>
              <a:spcBef>
                <a:spcPts val="0"/>
              </a:spcBef>
              <a:buNone/>
            </a:pPr>
            <a:endParaRPr lang="en-US" sz="800" dirty="0">
              <a:solidFill>
                <a:srgbClr val="002060"/>
              </a:solidFill>
            </a:endParaRPr>
          </a:p>
          <a:p>
            <a:pPr>
              <a:lnSpc>
                <a:spcPct val="100000"/>
              </a:lnSpc>
              <a:spcBef>
                <a:spcPts val="0"/>
              </a:spcBef>
            </a:pPr>
            <a:r>
              <a:rPr lang="en-US" sz="2200" dirty="0">
                <a:solidFill>
                  <a:srgbClr val="002060"/>
                </a:solidFill>
              </a:rPr>
              <a:t>Each increase of 10mcg/m</a:t>
            </a:r>
            <a:r>
              <a:rPr lang="en-US" sz="2200" baseline="30000" dirty="0">
                <a:solidFill>
                  <a:srgbClr val="002060"/>
                </a:solidFill>
              </a:rPr>
              <a:t>3  </a:t>
            </a:r>
            <a:r>
              <a:rPr lang="en-US" sz="2200" dirty="0">
                <a:solidFill>
                  <a:srgbClr val="002060"/>
                </a:solidFill>
              </a:rPr>
              <a:t>of PM 2.5, and also PM10, were associated with a decrease in FEV1  by 2.7ml,  FVC by 3.5ml, and FVC growth by 1.5ml/y, in Chinese children</a:t>
            </a:r>
          </a:p>
          <a:p>
            <a:pPr marL="365760" lvl="1" indent="0">
              <a:lnSpc>
                <a:spcPct val="100000"/>
              </a:lnSpc>
              <a:spcBef>
                <a:spcPts val="0"/>
              </a:spcBef>
              <a:buNone/>
            </a:pPr>
            <a:r>
              <a:rPr lang="en-US" sz="1200" dirty="0">
                <a:solidFill>
                  <a:srgbClr val="000000"/>
                </a:solidFill>
              </a:rPr>
              <a:t>Roy et al.  Ambient PM and Lung Function Growth in Chinese Children.  Epidemiology 23(3) May 2012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533399"/>
            <a:ext cx="76962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2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1" y="4953000"/>
            <a:ext cx="1828799" cy="160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noGrp="1"/>
          </p:cNvSpPr>
          <p:nvPr>
            <p:ph idx="1"/>
          </p:nvPr>
        </p:nvSpPr>
        <p:spPr>
          <a:xfrm>
            <a:off x="0" y="2129906"/>
            <a:ext cx="9144000" cy="4154984"/>
          </a:xfrm>
          <a:prstGeom prst="rect">
            <a:avLst/>
          </a:prstGeom>
          <a:noFill/>
        </p:spPr>
        <p:txBody>
          <a:bodyPr wrap="square" numCol="2" rtlCol="0">
            <a:spAutoFit/>
          </a:bodyPr>
          <a:lstStyle/>
          <a:p>
            <a:pPr marL="0" lvl="0" indent="0">
              <a:lnSpc>
                <a:spcPct val="100000"/>
              </a:lnSpc>
              <a:spcBef>
                <a:spcPts val="0"/>
              </a:spcBef>
              <a:buNone/>
            </a:pPr>
            <a:r>
              <a:rPr lang="en-US" sz="2400" b="1" dirty="0">
                <a:solidFill>
                  <a:schemeClr val="accent1">
                    <a:lumMod val="50000"/>
                  </a:schemeClr>
                </a:solidFill>
                <a:effectLst>
                  <a:outerShdw blurRad="38100" dist="38100" dir="2700000" algn="tl">
                    <a:srgbClr val="000000">
                      <a:alpha val="43137"/>
                    </a:srgbClr>
                  </a:outerShdw>
                </a:effectLst>
              </a:rPr>
              <a:t>Risk factors</a:t>
            </a:r>
          </a:p>
          <a:p>
            <a:pPr marL="457200" lvl="0" indent="-457200">
              <a:lnSpc>
                <a:spcPct val="100000"/>
              </a:lnSpc>
              <a:spcBef>
                <a:spcPts val="0"/>
              </a:spcBef>
              <a:buFont typeface="+mj-lt"/>
              <a:buAutoNum type="arabicPeriod"/>
            </a:pPr>
            <a:r>
              <a:rPr lang="en-US" sz="2400" dirty="0">
                <a:solidFill>
                  <a:srgbClr val="002060"/>
                </a:solidFill>
              </a:rPr>
              <a:t>Faster breathing rate</a:t>
            </a:r>
          </a:p>
          <a:p>
            <a:pPr marL="457200" lvl="0" indent="-457200">
              <a:lnSpc>
                <a:spcPct val="100000"/>
              </a:lnSpc>
              <a:spcBef>
                <a:spcPts val="0"/>
              </a:spcBef>
              <a:buFont typeface="+mj-lt"/>
              <a:buAutoNum type="arabicPeriod"/>
            </a:pPr>
            <a:r>
              <a:rPr lang="en-US" sz="2400" dirty="0">
                <a:solidFill>
                  <a:srgbClr val="002060"/>
                </a:solidFill>
              </a:rPr>
              <a:t>Faster heart rate</a:t>
            </a:r>
          </a:p>
          <a:p>
            <a:pPr marL="457200" lvl="0" indent="-457200">
              <a:lnSpc>
                <a:spcPct val="100000"/>
              </a:lnSpc>
              <a:spcBef>
                <a:spcPts val="0"/>
              </a:spcBef>
              <a:buFont typeface="+mj-lt"/>
              <a:buAutoNum type="arabicPeriod"/>
            </a:pPr>
            <a:r>
              <a:rPr lang="en-US" sz="2400" dirty="0">
                <a:solidFill>
                  <a:srgbClr val="002060"/>
                </a:solidFill>
              </a:rPr>
              <a:t>Shorter height</a:t>
            </a:r>
          </a:p>
          <a:p>
            <a:pPr marL="457200" lvl="0" indent="-457200">
              <a:lnSpc>
                <a:spcPct val="100000"/>
              </a:lnSpc>
              <a:spcBef>
                <a:spcPts val="0"/>
              </a:spcBef>
              <a:buFont typeface="+mj-lt"/>
              <a:buAutoNum type="arabicPeriod"/>
            </a:pPr>
            <a:r>
              <a:rPr lang="en-US" sz="2400" dirty="0">
                <a:solidFill>
                  <a:srgbClr val="002060"/>
                </a:solidFill>
              </a:rPr>
              <a:t>Greater exposures per unit body weight-air pollutants</a:t>
            </a:r>
          </a:p>
          <a:p>
            <a:pPr marL="457200" lvl="0" indent="-457200">
              <a:lnSpc>
                <a:spcPct val="100000"/>
              </a:lnSpc>
              <a:spcBef>
                <a:spcPts val="0"/>
              </a:spcBef>
              <a:buFont typeface="+mj-lt"/>
              <a:buAutoNum type="arabicPeriod"/>
            </a:pPr>
            <a:r>
              <a:rPr lang="en-US" sz="2400" dirty="0">
                <a:solidFill>
                  <a:srgbClr val="002060"/>
                </a:solidFill>
              </a:rPr>
              <a:t>Smaller airway diameter</a:t>
            </a:r>
          </a:p>
          <a:p>
            <a:pPr marL="457200" lvl="0" indent="-457200">
              <a:lnSpc>
                <a:spcPct val="100000"/>
              </a:lnSpc>
              <a:spcBef>
                <a:spcPts val="0"/>
              </a:spcBef>
              <a:buFont typeface="+mj-lt"/>
              <a:buAutoNum type="arabicPeriod"/>
            </a:pPr>
            <a:r>
              <a:rPr lang="en-US" sz="2400" dirty="0">
                <a:solidFill>
                  <a:srgbClr val="002060"/>
                </a:solidFill>
              </a:rPr>
              <a:t>Lungs are only 80% developed at birth</a:t>
            </a:r>
          </a:p>
          <a:p>
            <a:pPr marL="457200" lvl="0" indent="-457200">
              <a:lnSpc>
                <a:spcPct val="100000"/>
              </a:lnSpc>
              <a:spcBef>
                <a:spcPts val="0"/>
              </a:spcBef>
              <a:buFont typeface="+mj-lt"/>
              <a:buAutoNum type="arabicPeriod"/>
            </a:pPr>
            <a:r>
              <a:rPr lang="en-US" sz="2400" dirty="0">
                <a:solidFill>
                  <a:srgbClr val="002060"/>
                </a:solidFill>
              </a:rPr>
              <a:t>More likely to experience respiratory arrest vs. cardiac arrest</a:t>
            </a:r>
          </a:p>
          <a:p>
            <a:pPr marL="457200" indent="-457200">
              <a:lnSpc>
                <a:spcPct val="100000"/>
              </a:lnSpc>
              <a:spcBef>
                <a:spcPts val="0"/>
              </a:spcBef>
              <a:buFont typeface="+mj-lt"/>
              <a:buAutoNum type="arabicPeriod"/>
            </a:pPr>
            <a:r>
              <a:rPr lang="en-US" sz="2400" dirty="0">
                <a:solidFill>
                  <a:srgbClr val="002060"/>
                </a:solidFill>
              </a:rPr>
              <a:t>More severe infections &amp; higher complication rate</a:t>
            </a:r>
          </a:p>
          <a:p>
            <a:pPr marL="457200" lvl="0" indent="-457200">
              <a:lnSpc>
                <a:spcPct val="100000"/>
              </a:lnSpc>
              <a:spcBef>
                <a:spcPts val="0"/>
              </a:spcBef>
              <a:buFont typeface="+mj-lt"/>
              <a:buAutoNum type="arabicPeriod"/>
            </a:pPr>
            <a:r>
              <a:rPr lang="en-US" sz="2400" dirty="0">
                <a:solidFill>
                  <a:srgbClr val="002060"/>
                </a:solidFill>
              </a:rPr>
              <a:t>Unable to remove themselves from hazards</a:t>
            </a:r>
          </a:p>
          <a:p>
            <a:pPr marL="457200" indent="-457200">
              <a:lnSpc>
                <a:spcPct val="100000"/>
              </a:lnSpc>
              <a:spcBef>
                <a:spcPts val="0"/>
              </a:spcBef>
              <a:buFont typeface="+mj-lt"/>
              <a:buAutoNum type="arabicPeriod"/>
            </a:pPr>
            <a:r>
              <a:rPr lang="en-US" sz="2400" dirty="0">
                <a:solidFill>
                  <a:srgbClr val="002060"/>
                </a:solidFill>
              </a:rPr>
              <a:t>Difficulty taking medications</a:t>
            </a:r>
          </a:p>
          <a:p>
            <a:pPr marL="457200" lvl="0" indent="-457200">
              <a:lnSpc>
                <a:spcPct val="100000"/>
              </a:lnSpc>
              <a:spcBef>
                <a:spcPts val="0"/>
              </a:spcBef>
              <a:buFont typeface="+mj-lt"/>
              <a:buAutoNum type="arabicPeriod"/>
            </a:pPr>
            <a:r>
              <a:rPr lang="en-US" sz="2400" dirty="0">
                <a:solidFill>
                  <a:srgbClr val="002060"/>
                </a:solidFill>
              </a:rPr>
              <a:t>Dependent on caregivers, who may be impaired</a:t>
            </a:r>
          </a:p>
        </p:txBody>
      </p:sp>
      <p:sp>
        <p:nvSpPr>
          <p:cNvPr id="5" name="Title 4"/>
          <p:cNvSpPr>
            <a:spLocks noGrp="1"/>
          </p:cNvSpPr>
          <p:nvPr>
            <p:ph type="title"/>
          </p:nvPr>
        </p:nvSpPr>
        <p:spPr>
          <a:xfrm>
            <a:off x="8467" y="0"/>
            <a:ext cx="7315199" cy="590931"/>
          </a:xfrm>
          <a:prstGeom prst="rect">
            <a:avLst/>
          </a:prstGeom>
        </p:spPr>
        <p:txBody>
          <a:bodyPr wrap="square">
            <a:spAutoFit/>
          </a:bodyPr>
          <a:lstStyle/>
          <a:p>
            <a:r>
              <a:rPr lang="en-US" sz="3600" b="1" kern="0" dirty="0">
                <a:solidFill>
                  <a:schemeClr val="accent1">
                    <a:lumMod val="50000"/>
                  </a:schemeClr>
                </a:solidFill>
              </a:rPr>
              <a:t>Special population: </a:t>
            </a:r>
            <a:r>
              <a:rPr lang="en-US" sz="3600" kern="0" dirty="0">
                <a:solidFill>
                  <a:schemeClr val="accent1">
                    <a:lumMod val="50000"/>
                  </a:schemeClr>
                </a:solidFill>
                <a:effectLst>
                  <a:outerShdw blurRad="38100" dist="38100" dir="2700000" algn="tl">
                    <a:srgbClr val="000000">
                      <a:alpha val="43137"/>
                    </a:srgbClr>
                  </a:outerShdw>
                </a:effectLst>
              </a:rPr>
              <a:t>CHILDREN</a:t>
            </a:r>
            <a:endParaRPr lang="en-US" sz="3600" dirty="0">
              <a:solidFill>
                <a:schemeClr val="accent1">
                  <a:lumMod val="50000"/>
                </a:schemeClr>
              </a:solidFill>
              <a:effectLst>
                <a:outerShdw blurRad="38100" dist="38100" dir="2700000" algn="tl">
                  <a:srgbClr val="000000">
                    <a:alpha val="43137"/>
                  </a:srgbClr>
                </a:outerShdw>
              </a:effectLst>
            </a:endParaRPr>
          </a:p>
        </p:txBody>
      </p:sp>
      <p:sp>
        <p:nvSpPr>
          <p:cNvPr id="2" name="Rectangle 1"/>
          <p:cNvSpPr/>
          <p:nvPr/>
        </p:nvSpPr>
        <p:spPr>
          <a:xfrm>
            <a:off x="114300" y="683356"/>
            <a:ext cx="8915400" cy="1446550"/>
          </a:xfrm>
          <a:prstGeom prst="rect">
            <a:avLst/>
          </a:prstGeom>
        </p:spPr>
        <p:txBody>
          <a:bodyPr wrap="square">
            <a:spAutoFit/>
          </a:bodyPr>
          <a:lstStyle/>
          <a:p>
            <a:pPr marL="342900" lvl="0" indent="-342900" fontAlgn="auto">
              <a:spcBef>
                <a:spcPts val="0"/>
              </a:spcBef>
              <a:spcAft>
                <a:spcPts val="0"/>
              </a:spcAft>
              <a:buClr>
                <a:srgbClr val="263050"/>
              </a:buClr>
              <a:buSzPct val="80000"/>
              <a:buFont typeface="Arial" pitchFamily="34" charset="0"/>
              <a:buChar char="•"/>
            </a:pPr>
            <a:r>
              <a:rPr lang="en-US" sz="2000" dirty="0">
                <a:solidFill>
                  <a:srgbClr val="002060"/>
                </a:solidFill>
                <a:latin typeface="Corbel"/>
              </a:rPr>
              <a:t>&gt;88% of climate change-related disease burden occurs in children &lt;5y -</a:t>
            </a:r>
            <a:r>
              <a:rPr lang="en-US" sz="1400" dirty="0">
                <a:solidFill>
                  <a:srgbClr val="002060"/>
                </a:solidFill>
                <a:latin typeface="Corbel"/>
              </a:rPr>
              <a:t>WHO</a:t>
            </a:r>
          </a:p>
          <a:p>
            <a:pPr marL="342900" lvl="0" indent="-342900" fontAlgn="auto">
              <a:spcBef>
                <a:spcPts val="0"/>
              </a:spcBef>
              <a:spcAft>
                <a:spcPts val="0"/>
              </a:spcAft>
              <a:buClr>
                <a:srgbClr val="263050"/>
              </a:buClr>
              <a:buSzPct val="80000"/>
              <a:buFont typeface="Arial" pitchFamily="34" charset="0"/>
              <a:buChar char="•"/>
            </a:pPr>
            <a:r>
              <a:rPr lang="en-US" sz="2000" dirty="0">
                <a:solidFill>
                  <a:srgbClr val="002060"/>
                </a:solidFill>
                <a:latin typeface="Corbel"/>
              </a:rPr>
              <a:t>Children exposed to ambient air pollution (PM, NO2) have decreasing lung function volumes (FEV1 and FEV1 growth rate)</a:t>
            </a:r>
          </a:p>
          <a:p>
            <a:pPr marL="398463" lvl="0" indent="-398463" fontAlgn="auto">
              <a:spcBef>
                <a:spcPts val="0"/>
              </a:spcBef>
              <a:spcAft>
                <a:spcPts val="0"/>
              </a:spcAft>
              <a:buClr>
                <a:srgbClr val="263050"/>
              </a:buClr>
              <a:buSzPct val="80000"/>
            </a:pPr>
            <a:r>
              <a:rPr lang="en-US" sz="1400" dirty="0">
                <a:solidFill>
                  <a:schemeClr val="tx2">
                    <a:lumMod val="75000"/>
                  </a:schemeClr>
                </a:solidFill>
                <a:latin typeface="Corbel"/>
              </a:rPr>
              <a:t>	</a:t>
            </a:r>
            <a:r>
              <a:rPr lang="en-US" sz="1400" dirty="0" err="1">
                <a:solidFill>
                  <a:schemeClr val="tx2">
                    <a:lumMod val="75000"/>
                  </a:schemeClr>
                </a:solidFill>
                <a:latin typeface="Corbel"/>
              </a:rPr>
              <a:t>Gauderman</a:t>
            </a:r>
            <a:r>
              <a:rPr lang="en-US" sz="1400" dirty="0">
                <a:solidFill>
                  <a:schemeClr val="tx2">
                    <a:lumMod val="75000"/>
                  </a:schemeClr>
                </a:solidFill>
                <a:latin typeface="Corbel"/>
              </a:rPr>
              <a:t> et al. Association between Air Pollution and Lung Function Growth in Southern California Children.  American Journal of Respiratory &amp; Critical Care Medicine (162) 2000</a:t>
            </a:r>
          </a:p>
        </p:txBody>
      </p:sp>
    </p:spTree>
    <p:extLst>
      <p:ext uri="{BB962C8B-B14F-4D97-AF65-F5344CB8AC3E}">
        <p14:creationId xmlns:p14="http://schemas.microsoft.com/office/powerpoint/2010/main" val="16342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85" t="1915" r="3076" b="1623"/>
          <a:stretch/>
        </p:blipFill>
        <p:spPr>
          <a:xfrm>
            <a:off x="2751665" y="2087060"/>
            <a:ext cx="2846568" cy="3970419"/>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43197" y="19056"/>
            <a:ext cx="2855035" cy="176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435" y="4896688"/>
            <a:ext cx="2832797" cy="19761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8233" y="-8006"/>
            <a:ext cx="3531276" cy="185242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8233" y="1828714"/>
            <a:ext cx="3545767" cy="2657475"/>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b="25414"/>
          <a:stretch/>
        </p:blipFill>
        <p:spPr>
          <a:xfrm>
            <a:off x="13770" y="4408788"/>
            <a:ext cx="2751665" cy="2449212"/>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3402" t="15701" r="15689"/>
          <a:stretch/>
        </p:blipFill>
        <p:spPr>
          <a:xfrm>
            <a:off x="13771" y="2457580"/>
            <a:ext cx="2751665" cy="19563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8233" y="4486189"/>
            <a:ext cx="3550573" cy="2371811"/>
          </a:xfrm>
          <a:prstGeom prst="rect">
            <a:avLst/>
          </a:prstGeom>
        </p:spPr>
      </p:pic>
      <p:sp>
        <p:nvSpPr>
          <p:cNvPr id="15" name="TextBox 14"/>
          <p:cNvSpPr txBox="1"/>
          <p:nvPr/>
        </p:nvSpPr>
        <p:spPr>
          <a:xfrm>
            <a:off x="2788388" y="1788774"/>
            <a:ext cx="2832797" cy="276999"/>
          </a:xfrm>
          <a:prstGeom prst="rect">
            <a:avLst/>
          </a:prstGeom>
          <a:solidFill>
            <a:schemeClr val="accent1"/>
          </a:solidFill>
        </p:spPr>
        <p:txBody>
          <a:bodyPr wrap="square" rtlCol="0">
            <a:spAutoFit/>
          </a:bodyPr>
          <a:lstStyle/>
          <a:p>
            <a:pPr algn="ctr"/>
            <a:r>
              <a:rPr lang="en-US" sz="1200" b="1" dirty="0"/>
              <a:t>GA EPD Coal Ash Hearing</a:t>
            </a:r>
          </a:p>
        </p:txBody>
      </p:sp>
      <p:sp>
        <p:nvSpPr>
          <p:cNvPr id="17" name="TextBox 16"/>
          <p:cNvSpPr txBox="1"/>
          <p:nvPr/>
        </p:nvSpPr>
        <p:spPr>
          <a:xfrm>
            <a:off x="5598233" y="1551715"/>
            <a:ext cx="3531275" cy="461665"/>
          </a:xfrm>
          <a:prstGeom prst="rect">
            <a:avLst/>
          </a:prstGeom>
          <a:solidFill>
            <a:schemeClr val="accent1"/>
          </a:solidFill>
        </p:spPr>
        <p:txBody>
          <a:bodyPr wrap="square" rtlCol="0">
            <a:spAutoFit/>
          </a:bodyPr>
          <a:lstStyle/>
          <a:p>
            <a:pPr algn="ctr"/>
            <a:r>
              <a:rPr lang="en-US" sz="1200" b="1" dirty="0"/>
              <a:t> White House, EPA, Congressional Coal Ash Fly-in</a:t>
            </a:r>
          </a:p>
        </p:txBody>
      </p:sp>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8032" t="24578" r="6425"/>
          <a:stretch/>
        </p:blipFill>
        <p:spPr>
          <a:xfrm>
            <a:off x="0" y="-1"/>
            <a:ext cx="2751665" cy="1551715"/>
          </a:xfrm>
          <a:prstGeom prst="rect">
            <a:avLst/>
          </a:prstGeom>
        </p:spPr>
      </p:pic>
      <p:sp>
        <p:nvSpPr>
          <p:cNvPr id="20" name="TextBox 19"/>
          <p:cNvSpPr txBox="1"/>
          <p:nvPr/>
        </p:nvSpPr>
        <p:spPr>
          <a:xfrm>
            <a:off x="5568854" y="6396335"/>
            <a:ext cx="3560653" cy="461665"/>
          </a:xfrm>
          <a:prstGeom prst="rect">
            <a:avLst/>
          </a:prstGeom>
          <a:solidFill>
            <a:schemeClr val="accent1"/>
          </a:solidFill>
        </p:spPr>
        <p:txBody>
          <a:bodyPr wrap="square" rtlCol="0">
            <a:spAutoFit/>
          </a:bodyPr>
          <a:lstStyle/>
          <a:p>
            <a:pPr algn="ctr"/>
            <a:r>
              <a:rPr lang="en-US" sz="1200" b="1" dirty="0"/>
              <a:t>Climate Action Campaign, Essence Festival Luncheon</a:t>
            </a:r>
          </a:p>
        </p:txBody>
      </p:sp>
      <p:sp>
        <p:nvSpPr>
          <p:cNvPr id="21" name="TextBox 20"/>
          <p:cNvSpPr txBox="1"/>
          <p:nvPr/>
        </p:nvSpPr>
        <p:spPr>
          <a:xfrm>
            <a:off x="-47164" y="6634873"/>
            <a:ext cx="2816272" cy="276999"/>
          </a:xfrm>
          <a:prstGeom prst="rect">
            <a:avLst/>
          </a:prstGeom>
          <a:solidFill>
            <a:schemeClr val="accent1"/>
          </a:solidFill>
        </p:spPr>
        <p:txBody>
          <a:bodyPr wrap="square" rtlCol="0">
            <a:spAutoFit/>
          </a:bodyPr>
          <a:lstStyle/>
          <a:p>
            <a:pPr algn="ctr"/>
            <a:r>
              <a:rPr lang="en-US" sz="1200" b="1" dirty="0"/>
              <a:t>NBNA Luncheon</a:t>
            </a:r>
          </a:p>
        </p:txBody>
      </p:sp>
      <p:sp>
        <p:nvSpPr>
          <p:cNvPr id="22" name="TextBox 21"/>
          <p:cNvSpPr txBox="1"/>
          <p:nvPr/>
        </p:nvSpPr>
        <p:spPr>
          <a:xfrm>
            <a:off x="2769108" y="4596244"/>
            <a:ext cx="2832798" cy="276999"/>
          </a:xfrm>
          <a:prstGeom prst="rect">
            <a:avLst/>
          </a:prstGeom>
          <a:solidFill>
            <a:schemeClr val="accent1"/>
          </a:solidFill>
        </p:spPr>
        <p:txBody>
          <a:bodyPr wrap="square" rtlCol="0">
            <a:spAutoFit/>
          </a:bodyPr>
          <a:lstStyle/>
          <a:p>
            <a:pPr algn="ctr"/>
            <a:r>
              <a:rPr lang="en-US" sz="1200" b="1" dirty="0"/>
              <a:t>Press Conference w/ EPA, CDC, etc.</a:t>
            </a:r>
          </a:p>
        </p:txBody>
      </p:sp>
      <p:sp>
        <p:nvSpPr>
          <p:cNvPr id="24" name="TextBox 23"/>
          <p:cNvSpPr txBox="1"/>
          <p:nvPr/>
        </p:nvSpPr>
        <p:spPr>
          <a:xfrm>
            <a:off x="5598233" y="4180746"/>
            <a:ext cx="3531275" cy="276999"/>
          </a:xfrm>
          <a:prstGeom prst="rect">
            <a:avLst/>
          </a:prstGeom>
          <a:solidFill>
            <a:schemeClr val="accent1"/>
          </a:solidFill>
        </p:spPr>
        <p:txBody>
          <a:bodyPr wrap="square" rtlCol="0">
            <a:spAutoFit/>
          </a:bodyPr>
          <a:lstStyle/>
          <a:p>
            <a:pPr algn="ctr"/>
            <a:r>
              <a:rPr lang="en-US" sz="1200" b="1" dirty="0"/>
              <a:t>Region 4 EPA Coal Ash Briefing</a:t>
            </a:r>
          </a:p>
        </p:txBody>
      </p:sp>
      <p:sp>
        <p:nvSpPr>
          <p:cNvPr id="25" name="TextBox 24"/>
          <p:cNvSpPr txBox="1"/>
          <p:nvPr/>
        </p:nvSpPr>
        <p:spPr>
          <a:xfrm>
            <a:off x="2765433" y="6595793"/>
            <a:ext cx="2832797" cy="276999"/>
          </a:xfrm>
          <a:prstGeom prst="rect">
            <a:avLst/>
          </a:prstGeom>
          <a:solidFill>
            <a:schemeClr val="accent1"/>
          </a:solidFill>
        </p:spPr>
        <p:txBody>
          <a:bodyPr wrap="square" rtlCol="0">
            <a:spAutoFit/>
          </a:bodyPr>
          <a:lstStyle/>
          <a:p>
            <a:pPr algn="ctr"/>
            <a:r>
              <a:rPr lang="en-US" sz="1200" b="1" dirty="0"/>
              <a:t>NMA Conferences</a:t>
            </a:r>
          </a:p>
        </p:txBody>
      </p:sp>
      <p:sp>
        <p:nvSpPr>
          <p:cNvPr id="26" name="TextBox 25"/>
          <p:cNvSpPr txBox="1"/>
          <p:nvPr/>
        </p:nvSpPr>
        <p:spPr>
          <a:xfrm>
            <a:off x="13771" y="4136931"/>
            <a:ext cx="2729428" cy="276999"/>
          </a:xfrm>
          <a:prstGeom prst="rect">
            <a:avLst/>
          </a:prstGeom>
          <a:solidFill>
            <a:schemeClr val="accent1"/>
          </a:solidFill>
        </p:spPr>
        <p:txBody>
          <a:bodyPr wrap="square" rtlCol="0">
            <a:spAutoFit/>
          </a:bodyPr>
          <a:lstStyle/>
          <a:p>
            <a:pPr algn="ctr"/>
            <a:r>
              <a:rPr lang="en-US" sz="1200" b="1" dirty="0"/>
              <a:t>GA State Legislators</a:t>
            </a:r>
          </a:p>
        </p:txBody>
      </p:sp>
      <p:sp>
        <p:nvSpPr>
          <p:cNvPr id="27" name="TextBox 26"/>
          <p:cNvSpPr txBox="1"/>
          <p:nvPr/>
        </p:nvSpPr>
        <p:spPr>
          <a:xfrm>
            <a:off x="-8464" y="1288029"/>
            <a:ext cx="2751663" cy="1169551"/>
          </a:xfrm>
          <a:prstGeom prst="rect">
            <a:avLst/>
          </a:prstGeom>
          <a:solidFill>
            <a:schemeClr val="accent1"/>
          </a:solidFill>
        </p:spPr>
        <p:txBody>
          <a:bodyPr wrap="square" rtlCol="0">
            <a:spAutoFit/>
          </a:bodyPr>
          <a:lstStyle/>
          <a:p>
            <a:pPr algn="ctr"/>
            <a:r>
              <a:rPr lang="en-US" sz="1400" b="1" dirty="0"/>
              <a:t>Coalition-building w/ NMA, PSR, </a:t>
            </a:r>
            <a:r>
              <a:rPr lang="en-US" sz="1400" b="1" dirty="0" err="1"/>
              <a:t>EcoAmerica</a:t>
            </a:r>
            <a:r>
              <a:rPr lang="en-US" sz="1400" b="1" dirty="0"/>
              <a:t>, NRDC, SACE, EarthJustice, Sierra Club, Mothers &amp; Others for Clean Air</a:t>
            </a:r>
          </a:p>
        </p:txBody>
      </p:sp>
    </p:spTree>
    <p:extLst>
      <p:ext uri="{BB962C8B-B14F-4D97-AF65-F5344CB8AC3E}">
        <p14:creationId xmlns:p14="http://schemas.microsoft.com/office/powerpoint/2010/main" val="378969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schemeClr>
            </a:gs>
            <a:gs pos="100000">
              <a:schemeClr val="tx2">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extBox 10"/>
          <p:cNvSpPr txBox="1"/>
          <p:nvPr/>
        </p:nvSpPr>
        <p:spPr>
          <a:xfrm>
            <a:off x="1092417" y="4610726"/>
            <a:ext cx="6959166" cy="1446550"/>
          </a:xfrm>
          <a:prstGeom prst="rect">
            <a:avLst/>
          </a:prstGeom>
          <a:noFill/>
        </p:spPr>
        <p:txBody>
          <a:bodyPr wrap="square" rtlCol="0">
            <a:spAutoFit/>
          </a:bodyPr>
          <a:lstStyle/>
          <a:p>
            <a:pPr algn="ctr" fontAlgn="auto">
              <a:spcBef>
                <a:spcPts val="0"/>
              </a:spcBef>
              <a:spcAft>
                <a:spcPts val="0"/>
              </a:spcAft>
            </a:pPr>
            <a:r>
              <a:rPr lang="en-US" sz="8800" b="1" dirty="0">
                <a:latin typeface="Bradley Hand ITC" pitchFamily="66" charset="0"/>
              </a:rPr>
              <a:t>Thank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152400"/>
            <a:ext cx="4305300" cy="4305300"/>
          </a:xfrm>
          <a:prstGeom prst="rect">
            <a:avLst/>
          </a:prstGeom>
        </p:spPr>
      </p:pic>
    </p:spTree>
    <p:extLst>
      <p:ext uri="{BB962C8B-B14F-4D97-AF65-F5344CB8AC3E}">
        <p14:creationId xmlns:p14="http://schemas.microsoft.com/office/powerpoint/2010/main" val="244991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11">
                                            <p:txEl>
                                              <p:pRg st="0" end="0"/>
                                            </p:txEl>
                                          </p:spTgt>
                                        </p:tgtEl>
                                      </p:cBhvr>
                                    </p:animEffect>
                                    <p:animScale>
                                      <p:cBhvr>
                                        <p:cTn id="13" dur="250" autoRev="1" fill="hold"/>
                                        <p:tgtEl>
                                          <p:spTgt spid="11">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5774" y="33867"/>
            <a:ext cx="4588227" cy="338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 y="0"/>
            <a:ext cx="4590141" cy="3420533"/>
          </a:xfrm>
          <a:prstGeom prst="rect">
            <a:avLst/>
          </a:prstGeom>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40" y="3437469"/>
            <a:ext cx="4505550" cy="346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590" y="3429000"/>
            <a:ext cx="4622411" cy="3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904136" y="2273936"/>
            <a:ext cx="3454401" cy="2310130"/>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373116" y="2835758"/>
            <a:ext cx="277088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Denora</a:t>
            </a: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PA</a:t>
            </a:r>
          </a:p>
        </p:txBody>
      </p:sp>
      <p:sp>
        <p:nvSpPr>
          <p:cNvPr id="9" name="TextBox 8"/>
          <p:cNvSpPr txBox="1"/>
          <p:nvPr/>
        </p:nvSpPr>
        <p:spPr>
          <a:xfrm>
            <a:off x="609600" y="2852116"/>
            <a:ext cx="1524000"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effectLst>
                  <a:outerShdw blurRad="88000" dist="50800" dir="5040000" algn="tl">
                    <a:schemeClr val="accent4">
                      <a:tint val="80000"/>
                      <a:satMod val="250000"/>
                      <a:alpha val="45000"/>
                    </a:schemeClr>
                  </a:outerShdw>
                </a:effectLst>
              </a:rPr>
              <a:t>Smog</a:t>
            </a:r>
          </a:p>
        </p:txBody>
      </p:sp>
      <p:sp>
        <p:nvSpPr>
          <p:cNvPr id="11" name="TextBox 10"/>
          <p:cNvSpPr txBox="1"/>
          <p:nvPr/>
        </p:nvSpPr>
        <p:spPr>
          <a:xfrm>
            <a:off x="762000" y="6374623"/>
            <a:ext cx="3200400"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effectLst>
                  <a:outerShdw blurRad="88000" dist="50800" dir="5040000" algn="tl">
                    <a:schemeClr val="accent4">
                      <a:tint val="80000"/>
                      <a:satMod val="250000"/>
                      <a:alpha val="45000"/>
                    </a:schemeClr>
                  </a:outerShdw>
                </a:effectLst>
              </a:rPr>
              <a:t>Beijing, China</a:t>
            </a:r>
          </a:p>
        </p:txBody>
      </p:sp>
      <p:sp>
        <p:nvSpPr>
          <p:cNvPr id="12" name="TextBox 11"/>
          <p:cNvSpPr txBox="1"/>
          <p:nvPr/>
        </p:nvSpPr>
        <p:spPr>
          <a:xfrm>
            <a:off x="6508179" y="6287670"/>
            <a:ext cx="2500758" cy="58477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a:ln>
                  <a:prstDash val="solid"/>
                </a:ln>
                <a:effectLst>
                  <a:outerShdw blurRad="88000" dist="50800" dir="5040000" algn="tl">
                    <a:schemeClr val="accent4">
                      <a:tint val="80000"/>
                      <a:satMod val="250000"/>
                      <a:alpha val="45000"/>
                    </a:schemeClr>
                  </a:outerShdw>
                </a:effectLst>
              </a:rPr>
              <a:t>Wildfires</a:t>
            </a:r>
          </a:p>
        </p:txBody>
      </p:sp>
    </p:spTree>
    <p:extLst>
      <p:ext uri="{BB962C8B-B14F-4D97-AF65-F5344CB8AC3E}">
        <p14:creationId xmlns:p14="http://schemas.microsoft.com/office/powerpoint/2010/main" val="52104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5773" y="-2492"/>
            <a:ext cx="4588227" cy="343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2" y="1"/>
            <a:ext cx="4590141" cy="3429000"/>
          </a:xfrm>
          <a:prstGeom prst="rect">
            <a:avLst/>
          </a:prstGeom>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2" y="3429003"/>
            <a:ext cx="4573915"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55774" y="3438603"/>
            <a:ext cx="4588227" cy="344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04136" y="2133601"/>
            <a:ext cx="3454401" cy="2590801"/>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019800" y="2875005"/>
            <a:ext cx="338048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Plants/ factories</a:t>
            </a:r>
          </a:p>
        </p:txBody>
      </p:sp>
      <p:sp>
        <p:nvSpPr>
          <p:cNvPr id="9" name="TextBox 8"/>
          <p:cNvSpPr txBox="1"/>
          <p:nvPr/>
        </p:nvSpPr>
        <p:spPr>
          <a:xfrm>
            <a:off x="304800" y="2875005"/>
            <a:ext cx="22935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Coal plants</a:t>
            </a:r>
          </a:p>
        </p:txBody>
      </p:sp>
      <p:sp>
        <p:nvSpPr>
          <p:cNvPr id="10" name="TextBox 9"/>
          <p:cNvSpPr txBox="1"/>
          <p:nvPr/>
        </p:nvSpPr>
        <p:spPr>
          <a:xfrm>
            <a:off x="610562" y="6334780"/>
            <a:ext cx="22935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Fracking</a:t>
            </a:r>
          </a:p>
        </p:txBody>
      </p:sp>
      <p:sp>
        <p:nvSpPr>
          <p:cNvPr id="11" name="TextBox 10"/>
          <p:cNvSpPr txBox="1"/>
          <p:nvPr/>
        </p:nvSpPr>
        <p:spPr>
          <a:xfrm>
            <a:off x="6487055" y="6334780"/>
            <a:ext cx="2656945"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Automobiles</a:t>
            </a:r>
          </a:p>
        </p:txBody>
      </p:sp>
      <p:sp>
        <p:nvSpPr>
          <p:cNvPr id="12" name="TextBox 11"/>
          <p:cNvSpPr txBox="1"/>
          <p:nvPr/>
        </p:nvSpPr>
        <p:spPr>
          <a:xfrm>
            <a:off x="2904135" y="4351661"/>
            <a:ext cx="3488575" cy="461665"/>
          </a:xfrm>
          <a:prstGeom prst="rect">
            <a:avLst/>
          </a:prstGeom>
          <a:solidFill>
            <a:schemeClr val="accent1">
              <a:lumMod val="75000"/>
            </a:schemeClr>
          </a:solid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dirty="0">
                <a:ln>
                  <a:prstDash val="solid"/>
                </a:ln>
                <a:effectLst>
                  <a:outerShdw blurRad="88000" dist="50800" dir="5040000" algn="tl">
                    <a:schemeClr val="accent4">
                      <a:tint val="80000"/>
                      <a:satMod val="250000"/>
                      <a:alpha val="45000"/>
                    </a:schemeClr>
                  </a:outerShdw>
                </a:effectLst>
              </a:rPr>
              <a:t>Commercial buildings</a:t>
            </a:r>
          </a:p>
        </p:txBody>
      </p:sp>
    </p:spTree>
    <p:extLst>
      <p:ext uri="{BB962C8B-B14F-4D97-AF65-F5344CB8AC3E}">
        <p14:creationId xmlns:p14="http://schemas.microsoft.com/office/powerpoint/2010/main" val="2258605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1411" y="30776"/>
            <a:ext cx="3115665" cy="33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1" y="0"/>
            <a:ext cx="2922277" cy="3428999"/>
          </a:xfrm>
          <a:prstGeom prst="rect">
            <a:avLst/>
          </a:prstGeom>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7325"/>
          <a:stretch/>
        </p:blipFill>
        <p:spPr bwMode="auto">
          <a:xfrm flipH="1">
            <a:off x="-14127" y="3429001"/>
            <a:ext cx="3135940" cy="16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11411" y="3419408"/>
            <a:ext cx="3132598" cy="343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19800" y="2875005"/>
            <a:ext cx="338048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Plants/ factories</a:t>
            </a:r>
          </a:p>
        </p:txBody>
      </p:sp>
      <p:sp>
        <p:nvSpPr>
          <p:cNvPr id="9" name="TextBox 8"/>
          <p:cNvSpPr txBox="1"/>
          <p:nvPr/>
        </p:nvSpPr>
        <p:spPr>
          <a:xfrm>
            <a:off x="76200" y="2497768"/>
            <a:ext cx="2598374" cy="95410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Mountaintop removal</a:t>
            </a:r>
          </a:p>
        </p:txBody>
      </p:sp>
      <p:sp>
        <p:nvSpPr>
          <p:cNvPr id="10" name="TextBox 9"/>
          <p:cNvSpPr txBox="1"/>
          <p:nvPr/>
        </p:nvSpPr>
        <p:spPr>
          <a:xfrm>
            <a:off x="610562" y="6334780"/>
            <a:ext cx="22935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Fracking</a:t>
            </a:r>
          </a:p>
        </p:txBody>
      </p:sp>
      <p:sp>
        <p:nvSpPr>
          <p:cNvPr id="11" name="TextBox 10"/>
          <p:cNvSpPr txBox="1"/>
          <p:nvPr/>
        </p:nvSpPr>
        <p:spPr>
          <a:xfrm>
            <a:off x="6487055" y="6334780"/>
            <a:ext cx="2656945"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Automobiles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3419408"/>
            <a:ext cx="3183467" cy="343859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4009" y="141658"/>
            <a:ext cx="3099991" cy="3287342"/>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049267"/>
            <a:ext cx="2904136" cy="1808733"/>
          </a:xfrm>
          <a:prstGeom prst="rect">
            <a:avLst/>
          </a:prstGeom>
        </p:spPr>
      </p:pic>
      <p:sp>
        <p:nvSpPr>
          <p:cNvPr id="14" name="TextBox 13"/>
          <p:cNvSpPr txBox="1"/>
          <p:nvPr/>
        </p:nvSpPr>
        <p:spPr>
          <a:xfrm>
            <a:off x="3185797" y="2905779"/>
            <a:ext cx="25983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Mining</a:t>
            </a:r>
          </a:p>
        </p:txBody>
      </p:sp>
      <p:sp>
        <p:nvSpPr>
          <p:cNvPr id="15" name="TextBox 14"/>
          <p:cNvSpPr txBox="1"/>
          <p:nvPr/>
        </p:nvSpPr>
        <p:spPr>
          <a:xfrm>
            <a:off x="254656" y="6345974"/>
            <a:ext cx="25983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Transport</a:t>
            </a:r>
          </a:p>
        </p:txBody>
      </p:sp>
      <p:sp>
        <p:nvSpPr>
          <p:cNvPr id="6" name="Right Arrow 5"/>
          <p:cNvSpPr/>
          <p:nvPr/>
        </p:nvSpPr>
        <p:spPr>
          <a:xfrm>
            <a:off x="2514600" y="1600200"/>
            <a:ext cx="762000" cy="381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2577" y="4918835"/>
            <a:ext cx="7921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4574" y="4918835"/>
            <a:ext cx="7921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6507" y="838200"/>
            <a:ext cx="79216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268133" y="6345974"/>
            <a:ext cx="2598374" cy="523220"/>
          </a:xfrm>
          <a:prstGeom prst="rect">
            <a:avLst/>
          </a:prstGeom>
          <a:no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Power station</a:t>
            </a:r>
          </a:p>
        </p:txBody>
      </p:sp>
      <p:sp>
        <p:nvSpPr>
          <p:cNvPr id="24" name="TextBox 23"/>
          <p:cNvSpPr txBox="1"/>
          <p:nvPr/>
        </p:nvSpPr>
        <p:spPr>
          <a:xfrm>
            <a:off x="6351586" y="1313765"/>
            <a:ext cx="2442968"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Coal</a:t>
            </a:r>
          </a:p>
        </p:txBody>
      </p:sp>
      <p:sp>
        <p:nvSpPr>
          <p:cNvPr id="25" name="TextBox 24"/>
          <p:cNvSpPr txBox="1"/>
          <p:nvPr/>
        </p:nvSpPr>
        <p:spPr>
          <a:xfrm>
            <a:off x="6410855" y="6334779"/>
            <a:ext cx="2598374" cy="52322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Electricity</a:t>
            </a: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9902" y="1874225"/>
            <a:ext cx="313409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658670" y="2928655"/>
            <a:ext cx="1828800" cy="523220"/>
          </a:xfrm>
          <a:prstGeom prst="rect">
            <a:avLst/>
          </a:prstGeom>
          <a:solidFill>
            <a:schemeClr val="accent4">
              <a:lumMod val="25000"/>
            </a:schemeClr>
          </a:solid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Coal ash</a:t>
            </a:r>
          </a:p>
        </p:txBody>
      </p:sp>
    </p:spTree>
    <p:extLst>
      <p:ext uri="{BB962C8B-B14F-4D97-AF65-F5344CB8AC3E}">
        <p14:creationId xmlns:p14="http://schemas.microsoft.com/office/powerpoint/2010/main" val="743169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5">
                                            <p:txEl>
                                              <p:pRg st="0" end="0"/>
                                            </p:txEl>
                                          </p:spTgt>
                                        </p:tgtEl>
                                        <p:attrNameLst>
                                          <p:attrName>r</p:attrName>
                                        </p:attrNameLst>
                                      </p:cBhvr>
                                    </p:animRot>
                                    <p:animRot by="-240000">
                                      <p:cBhvr>
                                        <p:cTn id="7" dur="200" fill="hold">
                                          <p:stCondLst>
                                            <p:cond delay="200"/>
                                          </p:stCondLst>
                                        </p:cTn>
                                        <p:tgtEl>
                                          <p:spTgt spid="25">
                                            <p:txEl>
                                              <p:pRg st="0" end="0"/>
                                            </p:txEl>
                                          </p:spTgt>
                                        </p:tgtEl>
                                        <p:attrNameLst>
                                          <p:attrName>r</p:attrName>
                                        </p:attrNameLst>
                                      </p:cBhvr>
                                    </p:animRot>
                                    <p:animRot by="240000">
                                      <p:cBhvr>
                                        <p:cTn id="8" dur="200" fill="hold">
                                          <p:stCondLst>
                                            <p:cond delay="400"/>
                                          </p:stCondLst>
                                        </p:cTn>
                                        <p:tgtEl>
                                          <p:spTgt spid="25">
                                            <p:txEl>
                                              <p:pRg st="0" end="0"/>
                                            </p:txEl>
                                          </p:spTgt>
                                        </p:tgtEl>
                                        <p:attrNameLst>
                                          <p:attrName>r</p:attrName>
                                        </p:attrNameLst>
                                      </p:cBhvr>
                                    </p:animRot>
                                    <p:animRot by="-240000">
                                      <p:cBhvr>
                                        <p:cTn id="9" dur="200" fill="hold">
                                          <p:stCondLst>
                                            <p:cond delay="600"/>
                                          </p:stCondLst>
                                        </p:cTn>
                                        <p:tgtEl>
                                          <p:spTgt spid="25">
                                            <p:txEl>
                                              <p:pRg st="0" end="0"/>
                                            </p:txEl>
                                          </p:spTgt>
                                        </p:tgtEl>
                                        <p:attrNameLst>
                                          <p:attrName>r</p:attrName>
                                        </p:attrNameLst>
                                      </p:cBhvr>
                                    </p:animRot>
                                    <p:animRot by="120000">
                                      <p:cBhvr>
                                        <p:cTn id="10" dur="200" fill="hold">
                                          <p:stCondLst>
                                            <p:cond delay="800"/>
                                          </p:stCondLst>
                                        </p:cTn>
                                        <p:tgtEl>
                                          <p:spTgt spid="2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86"/>
          <a:stretch/>
        </p:blipFill>
        <p:spPr bwMode="auto">
          <a:xfrm>
            <a:off x="0" y="0"/>
            <a:ext cx="6400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810000"/>
            <a:ext cx="9144000"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chemeClr val="accent1">
                    <a:lumMod val="50000"/>
                  </a:schemeClr>
                </a:solidFill>
                <a:uLnTx/>
                <a:uFillTx/>
                <a:latin typeface="+mn-lt"/>
              </a:rPr>
              <a:t>GREENHOUSE GASES </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CO</a:t>
            </a:r>
            <a:r>
              <a:rPr kumimoji="0" lang="en-US" sz="2000" i="0" u="none" strike="noStrike" kern="0" cap="none" spc="0" normalizeH="0" baseline="-25000" noProof="0" dirty="0">
                <a:ln>
                  <a:noFill/>
                </a:ln>
                <a:solidFill>
                  <a:srgbClr val="002060"/>
                </a:solidFill>
                <a:uLnTx/>
                <a:uFillTx/>
                <a:latin typeface="+mn-lt"/>
              </a:rPr>
              <a:t>2</a:t>
            </a:r>
            <a:r>
              <a:rPr kumimoji="0" lang="en-US" sz="2000" i="0" u="none" strike="noStrike" kern="0" cap="none" spc="0" normalizeH="0" noProof="0" dirty="0">
                <a:ln>
                  <a:noFill/>
                </a:ln>
                <a:solidFill>
                  <a:srgbClr val="002060"/>
                </a:solidFill>
                <a:uLnTx/>
                <a:uFillTx/>
                <a:latin typeface="+mn-lt"/>
              </a:rPr>
              <a:t>- carbon dioxide: current level 400ppm, global temp increased 1.4F since 1880</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CH</a:t>
            </a:r>
            <a:r>
              <a:rPr kumimoji="0" lang="en-US" sz="2000" i="0" u="none" strike="noStrike" kern="0" cap="none" spc="0" normalizeH="0" baseline="-25000" noProof="0" dirty="0">
                <a:ln>
                  <a:noFill/>
                </a:ln>
                <a:solidFill>
                  <a:srgbClr val="002060"/>
                </a:solidFill>
                <a:uLnTx/>
                <a:uFillTx/>
                <a:latin typeface="+mn-lt"/>
              </a:rPr>
              <a:t>4</a:t>
            </a:r>
            <a:r>
              <a:rPr kumimoji="0" lang="en-US" sz="2000" i="0" u="none" strike="noStrike" kern="0" cap="none" spc="0" normalizeH="0" noProof="0" dirty="0">
                <a:ln>
                  <a:noFill/>
                </a:ln>
                <a:solidFill>
                  <a:srgbClr val="002060"/>
                </a:solidFill>
                <a:uLnTx/>
                <a:uFillTx/>
                <a:latin typeface="+mn-lt"/>
              </a:rPr>
              <a:t>-methane: </a:t>
            </a:r>
            <a:r>
              <a:rPr lang="en-US" sz="2000" kern="0" dirty="0">
                <a:solidFill>
                  <a:srgbClr val="002060"/>
                </a:solidFill>
                <a:latin typeface="+mn-lt"/>
              </a:rPr>
              <a:t>25x more potent than CO2</a:t>
            </a:r>
            <a:endParaRPr kumimoji="0" lang="en-US" sz="2000" i="0" u="none" strike="noStrike" kern="0" cap="none" spc="0" normalizeH="0" noProof="0" dirty="0">
              <a:ln>
                <a:noFill/>
              </a:ln>
              <a:solidFill>
                <a:srgbClr val="002060"/>
              </a:solidFill>
              <a:uLnTx/>
              <a:uFillTx/>
              <a:latin typeface="+mn-lt"/>
            </a:endParaRPr>
          </a:p>
          <a:p>
            <a:pPr marL="342900" indent="-342900" fontAlgn="auto">
              <a:spcBef>
                <a:spcPts val="0"/>
              </a:spcBef>
              <a:spcAft>
                <a:spcPts val="0"/>
              </a:spcAft>
              <a:buFont typeface="Arial" pitchFamily="34" charset="0"/>
              <a:buChar char="•"/>
              <a:defRPr/>
            </a:pPr>
            <a:r>
              <a:rPr lang="en-US" sz="2000" kern="0" dirty="0">
                <a:solidFill>
                  <a:srgbClr val="002060"/>
                </a:solidFill>
                <a:latin typeface="+mn-lt"/>
              </a:rPr>
              <a:t>N2O-Nitrous oxides: 300x more potent than CO2</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Fluorinated gases: 10,000-20,000 x more potent than CO2 and longest lasting</a:t>
            </a:r>
          </a:p>
        </p:txBody>
      </p:sp>
      <p:sp>
        <p:nvSpPr>
          <p:cNvPr id="6" name="Rectangle 5"/>
          <p:cNvSpPr/>
          <p:nvPr/>
        </p:nvSpPr>
        <p:spPr>
          <a:xfrm>
            <a:off x="6400800" y="0"/>
            <a:ext cx="2502476" cy="3477875"/>
          </a:xfrm>
          <a:prstGeom prst="rect">
            <a:avLst/>
          </a:prstGeom>
        </p:spPr>
        <p:txBody>
          <a:bodyPr wrap="square" num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chemeClr val="accent1">
                    <a:lumMod val="50000"/>
                  </a:schemeClr>
                </a:solidFill>
                <a:uLnTx/>
                <a:uFillTx/>
                <a:latin typeface="+mn-lt"/>
              </a:rPr>
              <a:t>COEXISTING POLLUTANTS</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VOCs-</a:t>
            </a:r>
            <a:r>
              <a:rPr kumimoji="0" lang="en-US" sz="2000" i="0" u="none" strike="noStrike" kern="0" cap="none" spc="0" normalizeH="0" baseline="0" noProof="0" dirty="0" err="1">
                <a:ln>
                  <a:noFill/>
                </a:ln>
                <a:solidFill>
                  <a:srgbClr val="002060"/>
                </a:solidFill>
                <a:uLnTx/>
                <a:uFillTx/>
                <a:latin typeface="+mn-lt"/>
              </a:rPr>
              <a:t>NO</a:t>
            </a:r>
            <a:r>
              <a:rPr kumimoji="0" lang="en-US" sz="2000" i="0" u="none" strike="noStrike" kern="0" cap="none" spc="0" normalizeH="0" baseline="-25000" noProof="0" dirty="0" err="1">
                <a:ln>
                  <a:noFill/>
                </a:ln>
                <a:solidFill>
                  <a:srgbClr val="002060"/>
                </a:solidFill>
                <a:uLnTx/>
                <a:uFillTx/>
                <a:latin typeface="+mn-lt"/>
              </a:rPr>
              <a:t>x</a:t>
            </a:r>
            <a:r>
              <a:rPr kumimoji="0" lang="en-US" sz="2000" i="0" u="none" strike="noStrike" kern="0" cap="none" spc="0" normalizeH="0" baseline="0" noProof="0" dirty="0">
                <a:ln>
                  <a:noFill/>
                </a:ln>
                <a:solidFill>
                  <a:srgbClr val="002060"/>
                </a:solidFill>
                <a:uLnTx/>
                <a:uFillTx/>
                <a:latin typeface="+mn-lt"/>
              </a:rPr>
              <a:t>, SO</a:t>
            </a:r>
            <a:r>
              <a:rPr kumimoji="0" lang="en-US" sz="2000" i="0" u="none" strike="noStrike" kern="0" cap="none" spc="0" normalizeH="0" baseline="-25000" noProof="0" dirty="0">
                <a:ln>
                  <a:noFill/>
                </a:ln>
                <a:solidFill>
                  <a:srgbClr val="002060"/>
                </a:solidFill>
                <a:uLnTx/>
                <a:uFillTx/>
                <a:latin typeface="+mn-lt"/>
              </a:rPr>
              <a:t>2</a:t>
            </a:r>
            <a:r>
              <a:rPr kumimoji="0" lang="en-US" sz="2000" i="0" u="none" strike="noStrike" kern="0" cap="none" spc="0" normalizeH="0" baseline="0" noProof="0" dirty="0">
                <a:ln>
                  <a:noFill/>
                </a:ln>
                <a:solidFill>
                  <a:srgbClr val="002060"/>
                </a:solidFill>
                <a:uLnTx/>
                <a:uFillTx/>
                <a:latin typeface="+mn-lt"/>
              </a:rPr>
              <a:t> </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Ozone</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PM</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Elemental carbon</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Heavy metals- lead, mercury, arsenic</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i="0" u="none" strike="noStrike" kern="0" cap="none" spc="0" normalizeH="0" baseline="0" noProof="0" dirty="0">
                <a:ln>
                  <a:noFill/>
                </a:ln>
                <a:solidFill>
                  <a:srgbClr val="002060"/>
                </a:solidFill>
                <a:uLnTx/>
                <a:uFillTx/>
                <a:latin typeface="+mn-lt"/>
              </a:rPr>
              <a:t>Other hazardous air pollutants</a:t>
            </a:r>
          </a:p>
        </p:txBody>
      </p:sp>
    </p:spTree>
    <p:extLst>
      <p:ext uri="{BB962C8B-B14F-4D97-AF65-F5344CB8AC3E}">
        <p14:creationId xmlns:p14="http://schemas.microsoft.com/office/powerpoint/2010/main" val="419372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3" name="Picture 5" descr="ghouse_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9144000" cy="700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2324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819400"/>
            <a:ext cx="9144000" cy="4127627"/>
          </a:xfrm>
        </p:spPr>
        <p:txBody>
          <a:bodyPr>
            <a:normAutofit/>
          </a:bodyPr>
          <a:lstStyle/>
          <a:p>
            <a:pPr marL="0" lvl="0" indent="0">
              <a:lnSpc>
                <a:spcPct val="100000"/>
              </a:lnSpc>
              <a:spcBef>
                <a:spcPts val="0"/>
              </a:spcBef>
              <a:buClr>
                <a:srgbClr val="263050"/>
              </a:buClr>
              <a:buNone/>
            </a:pPr>
            <a:r>
              <a:rPr lang="en-US" b="1" u="sng" dirty="0">
                <a:solidFill>
                  <a:srgbClr val="77B142">
                    <a:lumMod val="50000"/>
                  </a:srgbClr>
                </a:solidFill>
                <a:effectLst>
                  <a:outerShdw blurRad="38100" dist="38100" dir="2700000" algn="tl">
                    <a:srgbClr val="000000">
                      <a:alpha val="43137"/>
                    </a:srgbClr>
                  </a:outerShdw>
                </a:effectLst>
              </a:rPr>
              <a:t>TOXICOLOGY</a:t>
            </a:r>
          </a:p>
          <a:p>
            <a:pPr marL="342900" lvl="0" indent="-342900">
              <a:lnSpc>
                <a:spcPct val="100000"/>
              </a:lnSpc>
              <a:spcBef>
                <a:spcPts val="0"/>
              </a:spcBef>
              <a:buClr>
                <a:srgbClr val="263050"/>
              </a:buClr>
            </a:pPr>
            <a:r>
              <a:rPr lang="en-US" dirty="0">
                <a:solidFill>
                  <a:srgbClr val="002060"/>
                </a:solidFill>
              </a:rPr>
              <a:t>Respiratory irritant- destroys ciliated airway cells &amp; alveolar cells</a:t>
            </a:r>
          </a:p>
          <a:p>
            <a:pPr marL="342900" lvl="0" indent="-342900">
              <a:lnSpc>
                <a:spcPct val="100000"/>
              </a:lnSpc>
              <a:spcBef>
                <a:spcPts val="0"/>
              </a:spcBef>
              <a:buClr>
                <a:srgbClr val="263050"/>
              </a:buClr>
            </a:pPr>
            <a:r>
              <a:rPr lang="en-US" dirty="0">
                <a:solidFill>
                  <a:srgbClr val="002060"/>
                </a:solidFill>
              </a:rPr>
              <a:t>Potent oxidant- generates free radicals</a:t>
            </a:r>
          </a:p>
          <a:p>
            <a:pPr marL="342900" lvl="0" indent="-342900">
              <a:lnSpc>
                <a:spcPct val="100000"/>
              </a:lnSpc>
              <a:spcBef>
                <a:spcPts val="0"/>
              </a:spcBef>
              <a:buClr>
                <a:srgbClr val="263050"/>
              </a:buClr>
            </a:pPr>
            <a:endParaRPr lang="en-US" sz="1600" b="1" dirty="0">
              <a:solidFill>
                <a:srgbClr val="77B142">
                  <a:lumMod val="50000"/>
                </a:srgbClr>
              </a:solidFill>
              <a:effectLst>
                <a:outerShdw blurRad="38100" dist="38100" dir="2700000" algn="tl">
                  <a:srgbClr val="000000">
                    <a:alpha val="43137"/>
                  </a:srgbClr>
                </a:outerShdw>
              </a:effectLst>
            </a:endParaRPr>
          </a:p>
          <a:p>
            <a:pPr marL="0" lvl="0" indent="0">
              <a:lnSpc>
                <a:spcPct val="100000"/>
              </a:lnSpc>
              <a:spcBef>
                <a:spcPts val="0"/>
              </a:spcBef>
              <a:buClr>
                <a:srgbClr val="263050"/>
              </a:buClr>
              <a:buNone/>
            </a:pPr>
            <a:r>
              <a:rPr lang="en-US" b="1" u="sng" dirty="0">
                <a:solidFill>
                  <a:srgbClr val="77B142">
                    <a:lumMod val="50000"/>
                  </a:srgbClr>
                </a:solidFill>
                <a:effectLst>
                  <a:outerShdw blurRad="38100" dist="38100" dir="2700000" algn="tl">
                    <a:srgbClr val="000000">
                      <a:alpha val="43137"/>
                    </a:srgbClr>
                  </a:outerShdw>
                </a:effectLst>
              </a:rPr>
              <a:t>HEALTH IMPACTS</a:t>
            </a:r>
          </a:p>
          <a:p>
            <a:pPr marL="0" lvl="0" indent="0">
              <a:lnSpc>
                <a:spcPct val="100000"/>
              </a:lnSpc>
              <a:spcBef>
                <a:spcPts val="0"/>
              </a:spcBef>
              <a:buClr>
                <a:srgbClr val="263050"/>
              </a:buClr>
              <a:buNone/>
            </a:pPr>
            <a:r>
              <a:rPr lang="en-US" dirty="0">
                <a:solidFill>
                  <a:srgbClr val="002060"/>
                </a:solidFill>
                <a:latin typeface="Webdings" pitchFamily="18" charset="2"/>
              </a:rPr>
              <a:t>-</a:t>
            </a:r>
            <a:r>
              <a:rPr lang="en-US" dirty="0">
                <a:solidFill>
                  <a:srgbClr val="002060"/>
                </a:solidFill>
              </a:rPr>
              <a:t>   Exacerbation/poor control of asthma, COPD and other lung diseases </a:t>
            </a:r>
          </a:p>
          <a:p>
            <a:pPr marL="0" lvl="0" indent="0">
              <a:lnSpc>
                <a:spcPct val="100000"/>
              </a:lnSpc>
              <a:spcBef>
                <a:spcPts val="0"/>
              </a:spcBef>
              <a:buClr>
                <a:srgbClr val="263050"/>
              </a:buClr>
              <a:buNone/>
              <a:tabLst>
                <a:tab pos="290513" algn="l"/>
              </a:tabLst>
            </a:pPr>
            <a:r>
              <a:rPr lang="en-US" dirty="0">
                <a:solidFill>
                  <a:srgbClr val="002060"/>
                </a:solidFill>
                <a:latin typeface="Webdings" pitchFamily="18" charset="2"/>
              </a:rPr>
              <a:t>- </a:t>
            </a:r>
            <a:r>
              <a:rPr lang="en-US" dirty="0">
                <a:solidFill>
                  <a:srgbClr val="002060"/>
                </a:solidFill>
              </a:rPr>
              <a:t>Reduced lung function </a:t>
            </a:r>
          </a:p>
          <a:p>
            <a:pPr marL="0" lvl="0" indent="0">
              <a:lnSpc>
                <a:spcPct val="100000"/>
              </a:lnSpc>
              <a:spcBef>
                <a:spcPts val="0"/>
              </a:spcBef>
              <a:buClr>
                <a:srgbClr val="263050"/>
              </a:buClr>
              <a:buNone/>
              <a:tabLst>
                <a:tab pos="290513" algn="l"/>
              </a:tabLst>
            </a:pPr>
            <a:r>
              <a:rPr lang="en-US" dirty="0">
                <a:solidFill>
                  <a:srgbClr val="002060"/>
                </a:solidFill>
                <a:latin typeface="Webdings" pitchFamily="18" charset="2"/>
              </a:rPr>
              <a:t>- </a:t>
            </a:r>
            <a:r>
              <a:rPr lang="en-US" dirty="0">
                <a:solidFill>
                  <a:srgbClr val="002060"/>
                </a:solidFill>
              </a:rPr>
              <a:t>Respiratory infection</a:t>
            </a:r>
            <a:endParaRPr lang="en-US" dirty="0">
              <a:solidFill>
                <a:srgbClr val="002060"/>
              </a:solidFill>
              <a:latin typeface="Webdings" pitchFamily="18" charset="2"/>
            </a:endParaRPr>
          </a:p>
          <a:p>
            <a:pPr marL="0" lvl="0" indent="0">
              <a:lnSpc>
                <a:spcPct val="100000"/>
              </a:lnSpc>
              <a:spcBef>
                <a:spcPts val="0"/>
              </a:spcBef>
              <a:buClr>
                <a:srgbClr val="263050"/>
              </a:buClr>
              <a:buNone/>
              <a:tabLst>
                <a:tab pos="290513" algn="l"/>
              </a:tabLst>
            </a:pPr>
            <a:r>
              <a:rPr lang="en-US" dirty="0">
                <a:solidFill>
                  <a:srgbClr val="002060"/>
                </a:solidFill>
                <a:latin typeface="Webdings" pitchFamily="18" charset="2"/>
              </a:rPr>
              <a:t>- </a:t>
            </a:r>
            <a:r>
              <a:rPr lang="en-US" dirty="0">
                <a:solidFill>
                  <a:srgbClr val="002060"/>
                </a:solidFill>
              </a:rPr>
              <a:t>Birth complications</a:t>
            </a:r>
          </a:p>
          <a:p>
            <a:pPr marL="0" lvl="0" indent="0">
              <a:lnSpc>
                <a:spcPct val="100000"/>
              </a:lnSpc>
              <a:spcBef>
                <a:spcPts val="0"/>
              </a:spcBef>
              <a:buClr>
                <a:srgbClr val="263050"/>
              </a:buClr>
              <a:buNone/>
              <a:tabLst>
                <a:tab pos="290513" algn="l"/>
              </a:tabLst>
            </a:pPr>
            <a:r>
              <a:rPr lang="en-US" dirty="0">
                <a:solidFill>
                  <a:srgbClr val="002060"/>
                </a:solidFill>
                <a:latin typeface="Webdings" pitchFamily="18" charset="2"/>
              </a:rPr>
              <a:t>-</a:t>
            </a:r>
            <a:r>
              <a:rPr lang="en-US" dirty="0">
                <a:solidFill>
                  <a:srgbClr val="002060"/>
                </a:solidFill>
              </a:rPr>
              <a:t>   Premature death</a:t>
            </a:r>
            <a:endParaRPr lang="en-US" dirty="0">
              <a:solidFill>
                <a:srgbClr val="002060"/>
              </a:solidFill>
              <a:latin typeface="Webdings" pitchFamily="18" charset="2"/>
            </a:endParaRPr>
          </a:p>
          <a:p>
            <a:pPr marL="0" lvl="0" indent="0">
              <a:lnSpc>
                <a:spcPct val="100000"/>
              </a:lnSpc>
              <a:spcBef>
                <a:spcPts val="0"/>
              </a:spcBef>
              <a:buClr>
                <a:srgbClr val="263050"/>
              </a:buClr>
              <a:buNone/>
            </a:pPr>
            <a:endParaRPr lang="en-US" sz="1600" b="1" u="sng" dirty="0">
              <a:solidFill>
                <a:srgbClr val="77B142">
                  <a:lumMod val="50000"/>
                </a:srgbClr>
              </a:solidFill>
              <a:effectLst>
                <a:outerShdw blurRad="38100" dist="38100" dir="2700000" algn="tl">
                  <a:srgbClr val="000000">
                    <a:alpha val="43137"/>
                  </a:srgbClr>
                </a:outerShdw>
              </a:effectLst>
            </a:endParaRP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74676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1343638" cy="584775"/>
          </a:xfrm>
          <a:prstGeom prst="rect">
            <a:avLst/>
          </a:prstGeom>
        </p:spPr>
        <p:txBody>
          <a:bodyPr wrap="none">
            <a:spAutoFit/>
          </a:bodyPr>
          <a:lstStyle/>
          <a:p>
            <a:pPr lvl="0" fontAlgn="auto">
              <a:spcBef>
                <a:spcPts val="0"/>
              </a:spcBef>
              <a:spcAft>
                <a:spcPts val="0"/>
              </a:spcAft>
              <a:buClr>
                <a:srgbClr val="263050"/>
              </a:buClr>
              <a:buSzPct val="80000"/>
            </a:pPr>
            <a:r>
              <a:rPr lang="en-US" sz="3200" b="1" dirty="0">
                <a:solidFill>
                  <a:srgbClr val="77B142">
                    <a:lumMod val="50000"/>
                  </a:srgbClr>
                </a:solidFill>
                <a:effectLst>
                  <a:outerShdw blurRad="38100" dist="38100" dir="2700000" algn="tl">
                    <a:srgbClr val="000000">
                      <a:alpha val="43137"/>
                    </a:srgbClr>
                  </a:outerShdw>
                </a:effectLst>
                <a:latin typeface="Corbel"/>
              </a:rPr>
              <a:t>Ozone</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67" y="127000"/>
            <a:ext cx="5410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4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281" y="2286000"/>
            <a:ext cx="9144000" cy="4484056"/>
          </a:xfrm>
        </p:spPr>
        <p:txBody>
          <a:bodyPr>
            <a:normAutofit fontScale="92500" lnSpcReduction="10000"/>
          </a:bodyPr>
          <a:lstStyle/>
          <a:p>
            <a:pPr marL="0" lvl="0" indent="0">
              <a:lnSpc>
                <a:spcPct val="100000"/>
              </a:lnSpc>
              <a:spcBef>
                <a:spcPts val="0"/>
              </a:spcBef>
              <a:buClr>
                <a:srgbClr val="263050"/>
              </a:buClr>
              <a:buNone/>
            </a:pPr>
            <a:r>
              <a:rPr lang="en-US" b="1" u="sng" dirty="0">
                <a:solidFill>
                  <a:srgbClr val="77B142">
                    <a:lumMod val="50000"/>
                  </a:srgbClr>
                </a:solidFill>
                <a:effectLst>
                  <a:outerShdw blurRad="38100" dist="38100" dir="2700000" algn="tl">
                    <a:srgbClr val="000000">
                      <a:alpha val="43137"/>
                    </a:srgbClr>
                  </a:outerShdw>
                </a:effectLst>
              </a:rPr>
              <a:t>STUDIES</a:t>
            </a:r>
          </a:p>
          <a:p>
            <a:pPr>
              <a:lnSpc>
                <a:spcPct val="110000"/>
              </a:lnSpc>
              <a:spcBef>
                <a:spcPts val="0"/>
              </a:spcBef>
            </a:pPr>
            <a:r>
              <a:rPr lang="en-US" dirty="0">
                <a:solidFill>
                  <a:srgbClr val="002060"/>
                </a:solidFill>
              </a:rPr>
              <a:t>Healthy adults had reduced FEV1 by 56 mL after days when ambient ozone ranged from 0.059 to 0.075 ppm compared to days with levels &lt; 0.059 ppm </a:t>
            </a:r>
          </a:p>
          <a:p>
            <a:pPr marL="365760" lvl="1" indent="0">
              <a:lnSpc>
                <a:spcPct val="110000"/>
              </a:lnSpc>
              <a:spcBef>
                <a:spcPts val="0"/>
              </a:spcBef>
              <a:buNone/>
            </a:pPr>
            <a:r>
              <a:rPr lang="en-US" sz="1300" dirty="0">
                <a:solidFill>
                  <a:srgbClr val="000000"/>
                </a:solidFill>
              </a:rPr>
              <a:t>Rice et al. Short-term exposure to air pollution and lung function in the Framingham Heart Study. American Journal  of Respiratory Critical Care Medicine 2013</a:t>
            </a:r>
          </a:p>
          <a:p>
            <a:pPr>
              <a:lnSpc>
                <a:spcPct val="110000"/>
              </a:lnSpc>
              <a:spcBef>
                <a:spcPts val="0"/>
              </a:spcBef>
            </a:pPr>
            <a:endParaRPr lang="en-US" sz="900" dirty="0"/>
          </a:p>
          <a:p>
            <a:pPr>
              <a:lnSpc>
                <a:spcPct val="110000"/>
              </a:lnSpc>
              <a:spcBef>
                <a:spcPts val="0"/>
              </a:spcBef>
            </a:pPr>
            <a:r>
              <a:rPr lang="en-US" dirty="0">
                <a:solidFill>
                  <a:srgbClr val="002060"/>
                </a:solidFill>
              </a:rPr>
              <a:t>Reduced FEF75 and FEF25-75 (small airway inflammation) seen in older adolescents chronically exposed to ambient ozone</a:t>
            </a:r>
          </a:p>
          <a:p>
            <a:pPr marL="365760" lvl="1" indent="0">
              <a:lnSpc>
                <a:spcPct val="110000"/>
              </a:lnSpc>
              <a:spcBef>
                <a:spcPts val="0"/>
              </a:spcBef>
              <a:buNone/>
            </a:pPr>
            <a:r>
              <a:rPr lang="en-US" sz="1200" dirty="0" err="1">
                <a:solidFill>
                  <a:srgbClr val="000000"/>
                </a:solidFill>
              </a:rPr>
              <a:t>Tager</a:t>
            </a:r>
            <a:r>
              <a:rPr lang="en-US" sz="1200" dirty="0">
                <a:solidFill>
                  <a:srgbClr val="000000"/>
                </a:solidFill>
              </a:rPr>
              <a:t> et al.  Chronic Exposure to Ambient ozone and Lung Function in Young Adults.  Epidemiology(16) 6.  Nov 2005</a:t>
            </a:r>
          </a:p>
          <a:p>
            <a:pPr marL="365760" lvl="1" indent="0">
              <a:lnSpc>
                <a:spcPct val="110000"/>
              </a:lnSpc>
              <a:spcBef>
                <a:spcPts val="0"/>
              </a:spcBef>
              <a:buNone/>
            </a:pPr>
            <a:endParaRPr lang="en-US" sz="1200" dirty="0">
              <a:solidFill>
                <a:srgbClr val="000000"/>
              </a:solidFill>
            </a:endParaRPr>
          </a:p>
          <a:p>
            <a:pPr>
              <a:lnSpc>
                <a:spcPct val="110000"/>
              </a:lnSpc>
              <a:spcBef>
                <a:spcPts val="0"/>
              </a:spcBef>
            </a:pPr>
            <a:r>
              <a:rPr lang="en-US" dirty="0">
                <a:solidFill>
                  <a:srgbClr val="002060"/>
                </a:solidFill>
              </a:rPr>
              <a:t>Every 0.030 ppm increase in the 3-d </a:t>
            </a:r>
            <a:r>
              <a:rPr lang="en-US" dirty="0" err="1">
                <a:solidFill>
                  <a:srgbClr val="002060"/>
                </a:solidFill>
              </a:rPr>
              <a:t>avg</a:t>
            </a:r>
            <a:r>
              <a:rPr lang="en-US" dirty="0">
                <a:solidFill>
                  <a:srgbClr val="002060"/>
                </a:solidFill>
              </a:rPr>
              <a:t> of ozone was associated with an 8% higher risk of pneumonia and a 4% higher risk for URIs in children aged 0 to 4 </a:t>
            </a:r>
          </a:p>
          <a:p>
            <a:pPr marL="365760" lvl="1" indent="0">
              <a:lnSpc>
                <a:spcPct val="110000"/>
              </a:lnSpc>
              <a:spcBef>
                <a:spcPts val="0"/>
              </a:spcBef>
              <a:buNone/>
            </a:pPr>
            <a:r>
              <a:rPr lang="en-US" sz="1100" dirty="0">
                <a:solidFill>
                  <a:srgbClr val="000000"/>
                </a:solidFill>
              </a:rPr>
              <a:t>Darrow et al. Air Pollution and Acute Respiratory Infections Among Children 0-4 Years of Age: An 18-Year Time-Series Study. American Journal of Epidemiology 2014</a:t>
            </a:r>
            <a:endParaRPr lang="en-US" dirty="0"/>
          </a:p>
          <a:p>
            <a:pPr>
              <a:lnSpc>
                <a:spcPct val="110000"/>
              </a:lnSpc>
              <a:spcBef>
                <a:spcPts val="0"/>
              </a:spcBef>
            </a:pPr>
            <a:r>
              <a:rPr lang="en-US" dirty="0">
                <a:solidFill>
                  <a:srgbClr val="002060"/>
                </a:solidFill>
              </a:rPr>
              <a:t>Lower birth weights, </a:t>
            </a:r>
            <a:r>
              <a:rPr lang="en-US" dirty="0" err="1">
                <a:solidFill>
                  <a:srgbClr val="002060"/>
                </a:solidFill>
              </a:rPr>
              <a:t>avg</a:t>
            </a:r>
            <a:r>
              <a:rPr lang="en-US" dirty="0">
                <a:solidFill>
                  <a:srgbClr val="002060"/>
                </a:solidFill>
              </a:rPr>
              <a:t> 47g, seen in babies exposed to a 12 ppb increase in 24h ozone, averaged over entire pregnancy</a:t>
            </a:r>
          </a:p>
          <a:p>
            <a:pPr marL="365760" lvl="1" indent="0">
              <a:lnSpc>
                <a:spcPct val="110000"/>
              </a:lnSpc>
              <a:spcBef>
                <a:spcPts val="0"/>
              </a:spcBef>
              <a:buNone/>
            </a:pPr>
            <a:r>
              <a:rPr lang="en-US" sz="1300" dirty="0">
                <a:solidFill>
                  <a:srgbClr val="000000"/>
                </a:solidFill>
              </a:rPr>
              <a:t>Salam et al.  Birth Outcomes and Prenatal Exposure to Ozone, CO and PM: Results from the Children’s Health Study.  Environmental Health Perspectives (113) 11. Nov 2005</a:t>
            </a:r>
          </a:p>
          <a:p>
            <a:pPr marL="365760" lvl="1" indent="0">
              <a:lnSpc>
                <a:spcPct val="110000"/>
              </a:lnSpc>
              <a:spcBef>
                <a:spcPts val="0"/>
              </a:spcBef>
              <a:buNone/>
            </a:pPr>
            <a:endParaRPr lang="en-US" sz="1300"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1" y="-304800"/>
            <a:ext cx="74676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0"/>
            <a:ext cx="1343638" cy="584775"/>
          </a:xfrm>
          <a:prstGeom prst="rect">
            <a:avLst/>
          </a:prstGeom>
        </p:spPr>
        <p:txBody>
          <a:bodyPr wrap="none">
            <a:spAutoFit/>
          </a:bodyPr>
          <a:lstStyle/>
          <a:p>
            <a:pPr lvl="0" fontAlgn="auto">
              <a:spcBef>
                <a:spcPts val="0"/>
              </a:spcBef>
              <a:spcAft>
                <a:spcPts val="0"/>
              </a:spcAft>
              <a:buClr>
                <a:srgbClr val="263050"/>
              </a:buClr>
              <a:buSzPct val="80000"/>
            </a:pPr>
            <a:r>
              <a:rPr lang="en-US" sz="3200" b="1" dirty="0">
                <a:solidFill>
                  <a:srgbClr val="77B142">
                    <a:lumMod val="50000"/>
                  </a:srgbClr>
                </a:solidFill>
                <a:effectLst>
                  <a:outerShdw blurRad="38100" dist="38100" dir="2700000" algn="tl">
                    <a:srgbClr val="000000">
                      <a:alpha val="43137"/>
                    </a:srgbClr>
                  </a:outerShdw>
                </a:effectLst>
                <a:latin typeface="Corbel"/>
              </a:rPr>
              <a:t>Ozone</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67" y="127000"/>
            <a:ext cx="5410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64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0"/>
            <a:ext cx="9144000" cy="4339650"/>
          </a:xfrm>
          <a:prstGeom prst="rect">
            <a:avLst/>
          </a:prstGeom>
          <a:noFill/>
        </p:spPr>
        <p:txBody>
          <a:bodyPr wrap="square" rtlCol="0">
            <a:spAutoFit/>
          </a:bodyPr>
          <a:lstStyle/>
          <a:p>
            <a:pPr marL="0" indent="0">
              <a:lnSpc>
                <a:spcPct val="100000"/>
              </a:lnSpc>
              <a:spcBef>
                <a:spcPts val="0"/>
              </a:spcBef>
              <a:buNone/>
            </a:pPr>
            <a:r>
              <a:rPr lang="en-US" sz="3200" b="1" dirty="0">
                <a:solidFill>
                  <a:schemeClr val="accent1">
                    <a:lumMod val="50000"/>
                  </a:schemeClr>
                </a:solidFill>
                <a:effectLst>
                  <a:outerShdw blurRad="38100" dist="38100" dir="2700000" algn="tl">
                    <a:srgbClr val="000000">
                      <a:alpha val="43137"/>
                    </a:srgbClr>
                  </a:outerShdw>
                </a:effectLst>
                <a:latin typeface="+mj-lt"/>
              </a:rPr>
              <a:t>PARTICULATE MATTER</a:t>
            </a:r>
          </a:p>
          <a:p>
            <a:pPr marL="0" indent="0">
              <a:lnSpc>
                <a:spcPct val="100000"/>
              </a:lnSpc>
              <a:spcBef>
                <a:spcPts val="0"/>
              </a:spcBef>
              <a:buNone/>
            </a:pPr>
            <a:endParaRPr lang="en-US" sz="800" b="1" u="sng" dirty="0">
              <a:solidFill>
                <a:schemeClr val="accent1">
                  <a:lumMod val="50000"/>
                </a:schemeClr>
              </a:solidFill>
              <a:effectLst>
                <a:outerShdw blurRad="38100" dist="38100" dir="2700000" algn="tl">
                  <a:srgbClr val="000000">
                    <a:alpha val="43137"/>
                  </a:srgbClr>
                </a:outerShdw>
              </a:effectLst>
              <a:latin typeface="+mj-lt"/>
            </a:endParaRPr>
          </a:p>
          <a:p>
            <a:pPr marL="0" indent="0">
              <a:lnSpc>
                <a:spcPct val="100000"/>
              </a:lnSpc>
              <a:spcBef>
                <a:spcPts val="0"/>
              </a:spcBef>
              <a:buNone/>
            </a:pPr>
            <a:r>
              <a:rPr lang="en-US" b="1" u="sng" dirty="0">
                <a:solidFill>
                  <a:schemeClr val="accent1">
                    <a:lumMod val="50000"/>
                  </a:schemeClr>
                </a:solidFill>
                <a:effectLst>
                  <a:outerShdw blurRad="38100" dist="38100" dir="2700000" algn="tl">
                    <a:srgbClr val="000000">
                      <a:alpha val="43137"/>
                    </a:srgbClr>
                  </a:outerShdw>
                </a:effectLst>
                <a:latin typeface="+mj-lt"/>
              </a:rPr>
              <a:t>TOXICOLOGY</a:t>
            </a:r>
          </a:p>
          <a:p>
            <a:pPr marL="342900" indent="-342900">
              <a:lnSpc>
                <a:spcPct val="100000"/>
              </a:lnSpc>
              <a:spcBef>
                <a:spcPts val="0"/>
              </a:spcBef>
            </a:pPr>
            <a:r>
              <a:rPr lang="en-US" dirty="0">
                <a:solidFill>
                  <a:srgbClr val="002060"/>
                </a:solidFill>
              </a:rPr>
              <a:t>Bypass nasal cilia filtration</a:t>
            </a:r>
          </a:p>
          <a:p>
            <a:pPr marL="342900" indent="-342900">
              <a:lnSpc>
                <a:spcPct val="100000"/>
              </a:lnSpc>
              <a:spcBef>
                <a:spcPts val="0"/>
              </a:spcBef>
            </a:pPr>
            <a:r>
              <a:rPr lang="en-US" dirty="0">
                <a:solidFill>
                  <a:srgbClr val="002060"/>
                </a:solidFill>
              </a:rPr>
              <a:t>Direct access &amp; deep penetration into lungs and </a:t>
            </a:r>
          </a:p>
          <a:p>
            <a:pPr marL="347663" indent="0">
              <a:lnSpc>
                <a:spcPct val="100000"/>
              </a:lnSpc>
              <a:spcBef>
                <a:spcPts val="0"/>
              </a:spcBef>
              <a:buNone/>
            </a:pPr>
            <a:r>
              <a:rPr lang="en-US" dirty="0">
                <a:solidFill>
                  <a:srgbClr val="002060"/>
                </a:solidFill>
              </a:rPr>
              <a:t>cardiovascular system</a:t>
            </a:r>
          </a:p>
          <a:p>
            <a:pPr marL="342900" indent="-342900">
              <a:lnSpc>
                <a:spcPct val="100000"/>
              </a:lnSpc>
              <a:spcBef>
                <a:spcPts val="0"/>
              </a:spcBef>
            </a:pPr>
            <a:r>
              <a:rPr lang="en-US" dirty="0">
                <a:solidFill>
                  <a:srgbClr val="002060"/>
                </a:solidFill>
              </a:rPr>
              <a:t>Pro-inflammatory, oxidative, mutagenic</a:t>
            </a:r>
          </a:p>
          <a:p>
            <a:pPr marL="342900" indent="-342900">
              <a:lnSpc>
                <a:spcPct val="100000"/>
              </a:lnSpc>
              <a:spcBef>
                <a:spcPts val="0"/>
              </a:spcBef>
            </a:pPr>
            <a:endParaRPr lang="en-US" dirty="0">
              <a:solidFill>
                <a:srgbClr val="002060"/>
              </a:solidFill>
            </a:endParaRPr>
          </a:p>
          <a:p>
            <a:pPr marL="342900" indent="-342900">
              <a:lnSpc>
                <a:spcPct val="100000"/>
              </a:lnSpc>
              <a:spcBef>
                <a:spcPts val="0"/>
              </a:spcBef>
            </a:pPr>
            <a:endParaRPr lang="en-US" sz="800" b="1" dirty="0">
              <a:solidFill>
                <a:schemeClr val="accent1">
                  <a:lumMod val="50000"/>
                </a:schemeClr>
              </a:solidFill>
              <a:effectLst>
                <a:outerShdw blurRad="38100" dist="38100" dir="2700000" algn="tl">
                  <a:srgbClr val="000000">
                    <a:alpha val="43137"/>
                  </a:srgbClr>
                </a:outerShdw>
              </a:effectLst>
              <a:latin typeface="+mj-lt"/>
            </a:endParaRPr>
          </a:p>
          <a:p>
            <a:pPr marL="0" indent="0">
              <a:lnSpc>
                <a:spcPct val="100000"/>
              </a:lnSpc>
              <a:spcBef>
                <a:spcPts val="0"/>
              </a:spcBef>
              <a:buNone/>
            </a:pPr>
            <a:r>
              <a:rPr lang="en-US" b="1" u="sng" dirty="0">
                <a:solidFill>
                  <a:schemeClr val="accent1">
                    <a:lumMod val="50000"/>
                  </a:schemeClr>
                </a:solidFill>
                <a:effectLst>
                  <a:outerShdw blurRad="38100" dist="38100" dir="2700000" algn="tl">
                    <a:srgbClr val="000000">
                      <a:alpha val="43137"/>
                    </a:srgbClr>
                  </a:outerShdw>
                </a:effectLst>
                <a:latin typeface="+mj-lt"/>
              </a:rPr>
              <a:t>HEALTH IMPACTS</a:t>
            </a:r>
          </a:p>
          <a:p>
            <a:pPr marL="0" indent="0">
              <a:lnSpc>
                <a:spcPct val="100000"/>
              </a:lnSpc>
              <a:spcBef>
                <a:spcPts val="0"/>
              </a:spcBef>
              <a:buNone/>
            </a:pPr>
            <a:r>
              <a:rPr lang="en-US" dirty="0">
                <a:solidFill>
                  <a:srgbClr val="002060"/>
                </a:solidFill>
                <a:latin typeface="Webdings" pitchFamily="18" charset="2"/>
              </a:rPr>
              <a:t>-</a:t>
            </a:r>
            <a:r>
              <a:rPr lang="en-US" dirty="0">
                <a:solidFill>
                  <a:srgbClr val="002060"/>
                </a:solidFill>
              </a:rPr>
              <a:t>Exacerbation of asthma, COPD and other lung diseases </a:t>
            </a:r>
          </a:p>
          <a:p>
            <a:pPr marL="0" indent="0">
              <a:lnSpc>
                <a:spcPct val="100000"/>
              </a:lnSpc>
              <a:spcBef>
                <a:spcPts val="0"/>
              </a:spcBef>
              <a:buNone/>
              <a:tabLst>
                <a:tab pos="290513" algn="l"/>
              </a:tabLst>
            </a:pPr>
            <a:r>
              <a:rPr lang="en-US" dirty="0">
                <a:solidFill>
                  <a:srgbClr val="002060"/>
                </a:solidFill>
                <a:latin typeface="Webdings" pitchFamily="18" charset="2"/>
              </a:rPr>
              <a:t>-</a:t>
            </a:r>
            <a:r>
              <a:rPr lang="en-US" dirty="0">
                <a:solidFill>
                  <a:srgbClr val="002060"/>
                </a:solidFill>
              </a:rPr>
              <a:t>Exacerbation of stroke, heart disease and other cardiovascular conditions</a:t>
            </a:r>
            <a:endParaRPr lang="en-US" dirty="0">
              <a:solidFill>
                <a:srgbClr val="002060"/>
              </a:solidFill>
              <a:latin typeface="Webdings" pitchFamily="18" charset="2"/>
            </a:endParaRPr>
          </a:p>
          <a:p>
            <a:pPr marL="0" indent="0">
              <a:lnSpc>
                <a:spcPct val="100000"/>
              </a:lnSpc>
              <a:spcBef>
                <a:spcPts val="0"/>
              </a:spcBef>
              <a:buNone/>
              <a:tabLst>
                <a:tab pos="290513" algn="l"/>
              </a:tabLst>
            </a:pPr>
            <a:r>
              <a:rPr lang="en-US" dirty="0">
                <a:solidFill>
                  <a:srgbClr val="002060"/>
                </a:solidFill>
                <a:latin typeface="Webdings" pitchFamily="18" charset="2"/>
              </a:rPr>
              <a:t>-</a:t>
            </a:r>
            <a:r>
              <a:rPr lang="en-US" dirty="0">
                <a:solidFill>
                  <a:srgbClr val="002060"/>
                </a:solidFill>
              </a:rPr>
              <a:t>Birth outcomes</a:t>
            </a:r>
            <a:endParaRPr lang="en-US" dirty="0">
              <a:solidFill>
                <a:srgbClr val="002060"/>
              </a:solidFill>
              <a:latin typeface="Webdings" pitchFamily="18" charset="2"/>
            </a:endParaRPr>
          </a:p>
          <a:p>
            <a:pPr marL="0" indent="0">
              <a:lnSpc>
                <a:spcPct val="100000"/>
              </a:lnSpc>
              <a:spcBef>
                <a:spcPts val="0"/>
              </a:spcBef>
              <a:buNone/>
              <a:tabLst>
                <a:tab pos="290513" algn="l"/>
              </a:tabLst>
            </a:pPr>
            <a:r>
              <a:rPr lang="en-US" dirty="0">
                <a:solidFill>
                  <a:srgbClr val="002060"/>
                </a:solidFill>
                <a:latin typeface="Webdings" pitchFamily="18" charset="2"/>
              </a:rPr>
              <a:t>-</a:t>
            </a:r>
            <a:r>
              <a:rPr lang="en-US" b="1" dirty="0">
                <a:solidFill>
                  <a:srgbClr val="002060"/>
                </a:solidFill>
                <a:effectLst>
                  <a:outerShdw blurRad="38100" dist="38100" dir="2700000" algn="tl">
                    <a:srgbClr val="000000">
                      <a:alpha val="43137"/>
                    </a:srgbClr>
                  </a:outerShdw>
                </a:effectLst>
              </a:rPr>
              <a:t>Systemic inflammation</a:t>
            </a:r>
          </a:p>
          <a:p>
            <a:pPr marL="0" indent="0">
              <a:lnSpc>
                <a:spcPct val="100000"/>
              </a:lnSpc>
              <a:spcBef>
                <a:spcPts val="0"/>
              </a:spcBef>
              <a:buNone/>
              <a:tabLst>
                <a:tab pos="290513" algn="l"/>
              </a:tabLst>
            </a:pPr>
            <a:endParaRPr lang="en-US" sz="800" b="1" dirty="0">
              <a:solidFill>
                <a:srgbClr val="002060"/>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282" y="0"/>
            <a:ext cx="4943475" cy="45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96" y="4343400"/>
            <a:ext cx="9296400" cy="2246769"/>
          </a:xfrm>
          <a:prstGeom prst="rect">
            <a:avLst/>
          </a:prstGeom>
        </p:spPr>
        <p:txBody>
          <a:bodyPr wrap="square">
            <a:spAutoFit/>
          </a:bodyPr>
          <a:lstStyle/>
          <a:p>
            <a:pPr lvl="0" fontAlgn="auto">
              <a:spcBef>
                <a:spcPts val="0"/>
              </a:spcBef>
              <a:spcAft>
                <a:spcPts val="0"/>
              </a:spcAft>
              <a:buClr>
                <a:srgbClr val="263050"/>
              </a:buClr>
              <a:buSzPct val="80000"/>
            </a:pPr>
            <a:r>
              <a:rPr lang="en-US" sz="2000" b="1" u="sng" dirty="0">
                <a:solidFill>
                  <a:srgbClr val="77B142">
                    <a:lumMod val="50000"/>
                  </a:srgbClr>
                </a:solidFill>
                <a:effectLst>
                  <a:outerShdw blurRad="38100" dist="38100" dir="2700000" algn="tl">
                    <a:srgbClr val="000000">
                      <a:alpha val="43137"/>
                    </a:srgbClr>
                  </a:outerShdw>
                </a:effectLst>
                <a:latin typeface="Corbel"/>
              </a:rPr>
              <a:t>STUDIES</a:t>
            </a:r>
          </a:p>
          <a:p>
            <a:pPr marL="342900" lvl="0" indent="-342900" fontAlgn="auto">
              <a:spcBef>
                <a:spcPts val="0"/>
              </a:spcBef>
              <a:spcAft>
                <a:spcPts val="0"/>
              </a:spcAft>
              <a:buClr>
                <a:srgbClr val="263050"/>
              </a:buClr>
              <a:buSzPct val="80000"/>
              <a:buFont typeface="Wingdings" pitchFamily="2" charset="2"/>
              <a:buChar char="§"/>
            </a:pPr>
            <a:r>
              <a:rPr lang="en-US" sz="2000" dirty="0">
                <a:solidFill>
                  <a:srgbClr val="002060"/>
                </a:solidFill>
                <a:latin typeface="Corbel"/>
              </a:rPr>
              <a:t>Each increase of 10mcg/m</a:t>
            </a:r>
            <a:r>
              <a:rPr lang="en-US" sz="2000" baseline="30000" dirty="0">
                <a:solidFill>
                  <a:srgbClr val="002060"/>
                </a:solidFill>
                <a:latin typeface="Corbel"/>
              </a:rPr>
              <a:t>3</a:t>
            </a:r>
            <a:r>
              <a:rPr lang="en-US" sz="2000" dirty="0">
                <a:solidFill>
                  <a:srgbClr val="002060"/>
                </a:solidFill>
                <a:latin typeface="Corbel"/>
              </a:rPr>
              <a:t> of fine PM 2.5  is associated with birth weight decline of </a:t>
            </a:r>
          </a:p>
          <a:p>
            <a:pPr lvl="1" fontAlgn="auto">
              <a:spcBef>
                <a:spcPts val="0"/>
              </a:spcBef>
              <a:spcAft>
                <a:spcPts val="0"/>
              </a:spcAft>
              <a:buClr>
                <a:srgbClr val="263050"/>
              </a:buClr>
              <a:buSzPct val="80000"/>
            </a:pPr>
            <a:r>
              <a:rPr lang="en-US" sz="2000" dirty="0">
                <a:solidFill>
                  <a:srgbClr val="002060"/>
                </a:solidFill>
                <a:latin typeface="Corbel"/>
              </a:rPr>
              <a:t>18.4g in 1</a:t>
            </a:r>
            <a:r>
              <a:rPr lang="en-US" sz="2000" baseline="30000" dirty="0">
                <a:solidFill>
                  <a:srgbClr val="002060"/>
                </a:solidFill>
                <a:latin typeface="Corbel"/>
              </a:rPr>
              <a:t>st</a:t>
            </a:r>
            <a:r>
              <a:rPr lang="en-US" sz="2000" dirty="0">
                <a:solidFill>
                  <a:srgbClr val="002060"/>
                </a:solidFill>
                <a:latin typeface="Corbel"/>
              </a:rPr>
              <a:t> trimester</a:t>
            </a:r>
          </a:p>
          <a:p>
            <a:pPr lvl="1" fontAlgn="auto">
              <a:spcBef>
                <a:spcPts val="0"/>
              </a:spcBef>
              <a:spcAft>
                <a:spcPts val="0"/>
              </a:spcAft>
              <a:buClr>
                <a:srgbClr val="263050"/>
              </a:buClr>
              <a:buSzPct val="80000"/>
            </a:pPr>
            <a:r>
              <a:rPr lang="en-US" sz="2000" dirty="0">
                <a:solidFill>
                  <a:srgbClr val="002060"/>
                </a:solidFill>
                <a:latin typeface="Corbel"/>
              </a:rPr>
              <a:t>10.5g in 2</a:t>
            </a:r>
            <a:r>
              <a:rPr lang="en-US" sz="2000" baseline="30000" dirty="0">
                <a:solidFill>
                  <a:srgbClr val="002060"/>
                </a:solidFill>
                <a:latin typeface="Corbel"/>
              </a:rPr>
              <a:t>nd</a:t>
            </a:r>
            <a:r>
              <a:rPr lang="en-US" sz="2000" dirty="0">
                <a:solidFill>
                  <a:srgbClr val="002060"/>
                </a:solidFill>
                <a:latin typeface="Corbel"/>
              </a:rPr>
              <a:t> trimester</a:t>
            </a:r>
          </a:p>
          <a:p>
            <a:pPr lvl="1" fontAlgn="auto">
              <a:spcBef>
                <a:spcPts val="0"/>
              </a:spcBef>
              <a:spcAft>
                <a:spcPts val="0"/>
              </a:spcAft>
              <a:buClr>
                <a:srgbClr val="263050"/>
              </a:buClr>
              <a:buSzPct val="80000"/>
            </a:pPr>
            <a:r>
              <a:rPr lang="en-US" sz="2000" dirty="0">
                <a:solidFill>
                  <a:srgbClr val="002060"/>
                </a:solidFill>
                <a:latin typeface="Corbel"/>
              </a:rPr>
              <a:t>29.7g in 3</a:t>
            </a:r>
            <a:r>
              <a:rPr lang="en-US" sz="2000" baseline="30000" dirty="0">
                <a:solidFill>
                  <a:srgbClr val="002060"/>
                </a:solidFill>
                <a:latin typeface="Corbel"/>
              </a:rPr>
              <a:t>rd</a:t>
            </a:r>
            <a:r>
              <a:rPr lang="en-US" sz="2000" dirty="0">
                <a:solidFill>
                  <a:srgbClr val="002060"/>
                </a:solidFill>
                <a:latin typeface="Corbel"/>
              </a:rPr>
              <a:t> trimester and</a:t>
            </a:r>
          </a:p>
          <a:p>
            <a:pPr lvl="1" fontAlgn="auto">
              <a:spcBef>
                <a:spcPts val="0"/>
              </a:spcBef>
              <a:spcAft>
                <a:spcPts val="0"/>
              </a:spcAft>
              <a:buClr>
                <a:srgbClr val="263050"/>
              </a:buClr>
              <a:buSzPct val="80000"/>
            </a:pPr>
            <a:r>
              <a:rPr lang="en-US" sz="2000" dirty="0">
                <a:solidFill>
                  <a:srgbClr val="002060"/>
                </a:solidFill>
                <a:latin typeface="Corbel"/>
              </a:rPr>
              <a:t>48.4g for total pregnancy</a:t>
            </a:r>
          </a:p>
          <a:p>
            <a:pPr marL="342900" lvl="0" indent="-342900" fontAlgn="auto">
              <a:spcBef>
                <a:spcPts val="0"/>
              </a:spcBef>
              <a:spcAft>
                <a:spcPts val="0"/>
              </a:spcAft>
              <a:buClr>
                <a:srgbClr val="263050"/>
              </a:buClr>
              <a:buSzPct val="80000"/>
              <a:buFont typeface="Wingdings" pitchFamily="2" charset="2"/>
              <a:buChar char="§"/>
            </a:pPr>
            <a:endParaRPr lang="en-US" sz="2000" dirty="0">
              <a:solidFill>
                <a:srgbClr val="002060"/>
              </a:solidFill>
              <a:latin typeface="Corbel"/>
            </a:endParaRPr>
          </a:p>
        </p:txBody>
      </p:sp>
    </p:spTree>
    <p:extLst>
      <p:ext uri="{BB962C8B-B14F-4D97-AF65-F5344CB8AC3E}">
        <p14:creationId xmlns:p14="http://schemas.microsoft.com/office/powerpoint/2010/main" val="21773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ple presentation slides">
  <a:themeElements>
    <a:clrScheme name="Custom 6">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FFFF66"/>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15114</TotalTime>
  <Words>762</Words>
  <Application>Microsoft Office PowerPoint</Application>
  <PresentationFormat>On-screen Show (4:3)</PresentationFormat>
  <Paragraphs>134</Paragraphs>
  <Slides>13</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Book Antiqua</vt:lpstr>
      <vt:lpstr>Bradley Hand ITC</vt:lpstr>
      <vt:lpstr>Calibri</vt:lpstr>
      <vt:lpstr>Corbel</vt:lpstr>
      <vt:lpstr>Euphemia</vt:lpstr>
      <vt:lpstr>Times New Roman</vt:lpstr>
      <vt:lpstr>Webdings</vt:lpstr>
      <vt:lpstr>Wingdings</vt:lpstr>
      <vt:lpstr>Sample presentation slides</vt:lpstr>
      <vt:lpstr>Banded Design Blue 16x9</vt:lpstr>
      <vt:lpstr>1_Banded Design Blue 16x9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population: CHILDREN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YolandaMaria</dc:creator>
  <cp:lastModifiedBy>Marybeth Montoro</cp:lastModifiedBy>
  <cp:revision>594</cp:revision>
  <dcterms:created xsi:type="dcterms:W3CDTF">2014-03-07T13:46:10Z</dcterms:created>
  <dcterms:modified xsi:type="dcterms:W3CDTF">2016-11-19T22:31:48Z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TC011368011033</vt:lpwstr>
  </property>
</Properties>
</file>