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0" r:id="rId2"/>
  </p:sldMasterIdLst>
  <p:notesMasterIdLst>
    <p:notesMasterId r:id="rId28"/>
  </p:notesMasterIdLst>
  <p:sldIdLst>
    <p:sldId id="257" r:id="rId3"/>
    <p:sldId id="321" r:id="rId4"/>
    <p:sldId id="261" r:id="rId5"/>
    <p:sldId id="367" r:id="rId6"/>
    <p:sldId id="363" r:id="rId7"/>
    <p:sldId id="344" r:id="rId8"/>
    <p:sldId id="366" r:id="rId9"/>
    <p:sldId id="343" r:id="rId10"/>
    <p:sldId id="262" r:id="rId11"/>
    <p:sldId id="360" r:id="rId12"/>
    <p:sldId id="368" r:id="rId13"/>
    <p:sldId id="369" r:id="rId14"/>
    <p:sldId id="349" r:id="rId15"/>
    <p:sldId id="263" r:id="rId16"/>
    <p:sldId id="364" r:id="rId17"/>
    <p:sldId id="333" r:id="rId18"/>
    <p:sldId id="359" r:id="rId19"/>
    <p:sldId id="358" r:id="rId20"/>
    <p:sldId id="357" r:id="rId21"/>
    <p:sldId id="354" r:id="rId22"/>
    <p:sldId id="355" r:id="rId23"/>
    <p:sldId id="275" r:id="rId24"/>
    <p:sldId id="277" r:id="rId25"/>
    <p:sldId id="347" r:id="rId26"/>
    <p:sldId id="33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87" autoAdjust="0"/>
    <p:restoredTop sz="94660"/>
  </p:normalViewPr>
  <p:slideViewPr>
    <p:cSldViewPr snapToGrid="0">
      <p:cViewPr varScale="1">
        <p:scale>
          <a:sx n="76" d="100"/>
          <a:sy n="76" d="100"/>
        </p:scale>
        <p:origin x="653" y="43"/>
      </p:cViewPr>
      <p:guideLst/>
    </p:cSldViewPr>
  </p:slideViewPr>
  <p:notesTextViewPr>
    <p:cViewPr>
      <p:scale>
        <a:sx n="1" d="1"/>
        <a:sy n="1" d="1"/>
      </p:scale>
      <p:origin x="0" y="0"/>
    </p:cViewPr>
  </p:notesTextViewPr>
  <p:sorterViewPr>
    <p:cViewPr varScale="1">
      <p:scale>
        <a:sx n="1" d="1"/>
        <a:sy n="1" d="1"/>
      </p:scale>
      <p:origin x="0" y="-20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CD484-A407-47B3-A95D-9AF632EBD1E6}" type="datetimeFigureOut">
              <a:rPr lang="en-US" smtClean="0"/>
              <a:t>1/22/2017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80AE9-D8C2-4D0F-BEE6-ED45BC9E34D6}" type="slidenum">
              <a:rPr lang="en-US" smtClean="0"/>
              <a:t>‹#›</a:t>
            </a:fld>
            <a:endParaRPr lang="en-US"/>
          </a:p>
        </p:txBody>
      </p:sp>
    </p:spTree>
    <p:extLst>
      <p:ext uri="{BB962C8B-B14F-4D97-AF65-F5344CB8AC3E}">
        <p14:creationId xmlns:p14="http://schemas.microsoft.com/office/powerpoint/2010/main" val="170784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An extreme heat event is characterized by weather that is substantially hotter and/or more humid for a particular location at a particular time.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definition of extreme heat event varies from place to place and it incorporates variables of temperature, humidity (or dew point), cloud cover, location, and how acclimated the population is to heat. </a:t>
            </a:r>
          </a:p>
          <a:p>
            <a:pPr eaLnBrk="1" fontAlgn="auto" hangingPunct="1">
              <a:spcBef>
                <a:spcPts val="0"/>
              </a:spcBef>
              <a:spcAft>
                <a:spcPts val="0"/>
              </a:spcAft>
              <a:defRPr/>
            </a:pPr>
            <a:endParaRPr lang="en-US" dirty="0"/>
          </a:p>
          <a:p>
            <a:pPr marL="233298" indent="-233298" eaLnBrk="1" fontAlgn="auto" hangingPunct="1">
              <a:spcBef>
                <a:spcPts val="0"/>
              </a:spcBef>
              <a:spcAft>
                <a:spcPts val="0"/>
              </a:spcAft>
              <a:defRPr/>
            </a:pPr>
            <a:r>
              <a:rPr lang="en-US" dirty="0"/>
              <a:t>Sources:</a:t>
            </a:r>
          </a:p>
          <a:p>
            <a:pPr eaLnBrk="1" fontAlgn="auto" hangingPunct="1">
              <a:spcBef>
                <a:spcPts val="0"/>
              </a:spcBef>
              <a:spcAft>
                <a:spcPts val="0"/>
              </a:spcAft>
              <a:defRPr/>
            </a:pPr>
            <a:r>
              <a:rPr lang="en-US" dirty="0"/>
              <a:t>(Anderson &amp; Bell, 2011; NWS, 2009)</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D410E5-53E2-4F6F-B676-803775C67066}" type="slidenum">
              <a:rPr lang="en-US" smtClean="0">
                <a:solidFill>
                  <a:srgbClr val="000000"/>
                </a:solidFill>
              </a:rPr>
              <a:pPr fontAlgn="base">
                <a:spcBef>
                  <a:spcPct val="0"/>
                </a:spcBef>
                <a:spcAft>
                  <a:spcPct val="0"/>
                </a:spcAft>
              </a:pPr>
              <a:t>9</a:t>
            </a:fld>
            <a:endParaRPr lang="en-US">
              <a:solidFill>
                <a:srgbClr val="000000"/>
              </a:solidFill>
            </a:endParaRPr>
          </a:p>
        </p:txBody>
      </p:sp>
    </p:spTree>
    <p:extLst>
      <p:ext uri="{BB962C8B-B14F-4D97-AF65-F5344CB8AC3E}">
        <p14:creationId xmlns:p14="http://schemas.microsoft.com/office/powerpoint/2010/main" val="346768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fontAlgn="auto" hangingPunct="1">
              <a:spcBef>
                <a:spcPct val="0"/>
              </a:spcBef>
              <a:spcAft>
                <a:spcPts val="0"/>
              </a:spcAft>
              <a:defRPr/>
            </a:pPr>
            <a:r>
              <a:rPr lang="en-US" altLang="en-US" dirty="0"/>
              <a:t>The human body operates best within a narrow range of core body temperature, around 98.6 °F. When core body temperature rises, the body uses two main physiological mechanisms to cool itself: sweating and increasing blood circulation close to the skin’s surface. </a:t>
            </a:r>
          </a:p>
          <a:p>
            <a:pPr eaLnBrk="1" fontAlgn="auto" hangingPunct="1">
              <a:spcBef>
                <a:spcPct val="0"/>
              </a:spcBef>
              <a:spcAft>
                <a:spcPts val="0"/>
              </a:spcAft>
              <a:defRPr/>
            </a:pPr>
            <a:endParaRPr lang="en-US" altLang="en-US" dirty="0"/>
          </a:p>
          <a:p>
            <a:pPr eaLnBrk="1" fontAlgn="auto" hangingPunct="1">
              <a:spcBef>
                <a:spcPct val="0"/>
              </a:spcBef>
              <a:spcAft>
                <a:spcPts val="0"/>
              </a:spcAft>
              <a:defRPr/>
            </a:pPr>
            <a:r>
              <a:rPr lang="en-US" altLang="en-US" dirty="0"/>
              <a:t>If exposure to heat exceeds the body’s cooling capabilities, a range of heat-related symptoms and conditions can develop. Some of these things are relatively minor and easily treated, such as heat cramps or heat rash. Others are much more serious, including heat exhaustion (profuse sweating, weakness, rapid breathing, dizziness, nausea, muscle cramps, and headaches). If left untreated, heat exhaustion can lead to heat stroke which is a life-threatening medical emergency, usually occurring when the core body temperature exceeds 104 °F. High core body temperature can damage vital organs such as the brain, liver, and kidneys. This can result in serious illness, neurological damage, and death. </a:t>
            </a:r>
          </a:p>
          <a:p>
            <a:pPr eaLnBrk="1" fontAlgn="auto" hangingPunct="1">
              <a:spcBef>
                <a:spcPct val="0"/>
              </a:spcBef>
              <a:spcAft>
                <a:spcPts val="0"/>
              </a:spcAft>
              <a:defRPr/>
            </a:pPr>
            <a:endParaRPr lang="en-US" altLang="en-US" dirty="0"/>
          </a:p>
          <a:p>
            <a:pPr eaLnBrk="1" fontAlgn="auto" hangingPunct="1">
              <a:spcBef>
                <a:spcPct val="0"/>
              </a:spcBef>
              <a:spcAft>
                <a:spcPts val="0"/>
              </a:spcAft>
              <a:defRPr/>
            </a:pPr>
            <a:endParaRPr lang="en-US" altLang="en-US" dirty="0"/>
          </a:p>
          <a:p>
            <a:pPr eaLnBrk="1" fontAlgn="auto" hangingPunct="1">
              <a:spcBef>
                <a:spcPct val="0"/>
              </a:spcBef>
              <a:spcAft>
                <a:spcPts val="0"/>
              </a:spcAft>
              <a:defRPr/>
            </a:pPr>
            <a:endParaRPr lang="en-US" altLang="en-US" dirty="0"/>
          </a:p>
          <a:p>
            <a:pPr eaLnBrk="1" fontAlgn="auto" hangingPunct="1">
              <a:spcBef>
                <a:spcPct val="0"/>
              </a:spcBef>
              <a:spcAft>
                <a:spcPts val="0"/>
              </a:spcAft>
              <a:defRPr/>
            </a:pPr>
            <a:r>
              <a:rPr lang="en-US" altLang="en-US" b="1" dirty="0"/>
              <a:t>Heat Illness Definitions:</a:t>
            </a:r>
            <a:endParaRPr lang="en-US" altLang="en-US" dirty="0"/>
          </a:p>
          <a:p>
            <a:pPr eaLnBrk="1" fontAlgn="auto" hangingPunct="1">
              <a:spcBef>
                <a:spcPct val="0"/>
              </a:spcBef>
              <a:spcAft>
                <a:spcPts val="0"/>
              </a:spcAft>
              <a:defRPr/>
            </a:pPr>
            <a:r>
              <a:rPr lang="en-US" altLang="en-US" dirty="0"/>
              <a:t>Heat </a:t>
            </a:r>
            <a:r>
              <a:rPr lang="en-US" altLang="en-US" dirty="0" err="1"/>
              <a:t>tetany</a:t>
            </a:r>
            <a:r>
              <a:rPr lang="en-US" altLang="en-US" dirty="0"/>
              <a:t>:  These are symptoms of hyperventilation, other respiratory problems and muscular problems like spasms and numbness of muscles that result from short period of intense heat.  </a:t>
            </a:r>
          </a:p>
          <a:p>
            <a:pPr eaLnBrk="1" fontAlgn="auto" hangingPunct="1">
              <a:spcBef>
                <a:spcPct val="0"/>
              </a:spcBef>
              <a:spcAft>
                <a:spcPts val="0"/>
              </a:spcAft>
              <a:defRPr/>
            </a:pPr>
            <a:r>
              <a:rPr lang="en-US" altLang="en-US" dirty="0"/>
              <a:t>Heat rash: These are symptoms of skin irritation resulting from excessive sweating as a result of exposure to extreme heat.</a:t>
            </a:r>
          </a:p>
          <a:p>
            <a:pPr eaLnBrk="1" fontAlgn="auto" hangingPunct="1">
              <a:spcBef>
                <a:spcPct val="0"/>
              </a:spcBef>
              <a:spcAft>
                <a:spcPts val="0"/>
              </a:spcAft>
              <a:defRPr/>
            </a:pPr>
            <a:r>
              <a:rPr lang="en-US" altLang="en-US" dirty="0"/>
              <a:t>Heat cramps: These are symptoms of excessive muscle spasms that occur with strenuous exercise during periods of extreme wave event.</a:t>
            </a:r>
          </a:p>
          <a:p>
            <a:pPr eaLnBrk="1" fontAlgn="auto" hangingPunct="1">
              <a:spcBef>
                <a:spcPct val="0"/>
              </a:spcBef>
              <a:spcAft>
                <a:spcPts val="0"/>
              </a:spcAft>
              <a:defRPr/>
            </a:pPr>
            <a:r>
              <a:rPr lang="en-US" altLang="en-US" dirty="0"/>
              <a:t>Heat edema: These are symptoms of swelling in the ankles, feet and hands that occur in persons who are not used to hot climate during heat wave event.</a:t>
            </a:r>
          </a:p>
          <a:p>
            <a:pPr eaLnBrk="1" fontAlgn="auto" hangingPunct="1">
              <a:spcBef>
                <a:spcPct val="0"/>
              </a:spcBef>
              <a:spcAft>
                <a:spcPts val="0"/>
              </a:spcAft>
              <a:defRPr/>
            </a:pPr>
            <a:r>
              <a:rPr lang="en-US" altLang="en-US" dirty="0"/>
              <a:t>Heat syncope: These are symptoms of dizziness and fainting that occur during heat wave period.  </a:t>
            </a:r>
          </a:p>
          <a:p>
            <a:pPr eaLnBrk="1" fontAlgn="auto" hangingPunct="1">
              <a:spcBef>
                <a:spcPct val="0"/>
              </a:spcBef>
              <a:spcAft>
                <a:spcPts val="0"/>
              </a:spcAft>
              <a:defRPr/>
            </a:pPr>
            <a:r>
              <a:rPr lang="en-US" altLang="en-US" dirty="0"/>
              <a:t>Heat exhaustion: These are symptoms of profuse sweating, weakness, rapid breathing, dizziness, nausea, muscle cramps and headaches that occur during heat wave period. </a:t>
            </a:r>
          </a:p>
          <a:p>
            <a:pPr eaLnBrk="1" fontAlgn="auto" hangingPunct="1">
              <a:spcBef>
                <a:spcPct val="0"/>
              </a:spcBef>
              <a:spcAft>
                <a:spcPts val="0"/>
              </a:spcAft>
              <a:defRPr/>
            </a:pPr>
            <a:r>
              <a:rPr lang="en-US" altLang="en-US" dirty="0"/>
              <a:t>Heat/sun stroke: This life threatening and usually occurs when the body temperature is greater than 104˚F.</a:t>
            </a:r>
          </a:p>
          <a:p>
            <a:pPr eaLnBrk="1" fontAlgn="auto" hangingPunct="1">
              <a:spcBef>
                <a:spcPct val="0"/>
              </a:spcBef>
              <a:spcAft>
                <a:spcPts val="0"/>
              </a:spcAft>
              <a:defRPr/>
            </a:pPr>
            <a:endParaRPr lang="en-US" altLang="en-US" dirty="0"/>
          </a:p>
          <a:p>
            <a:pPr eaLnBrk="1" fontAlgn="auto" hangingPunct="1">
              <a:spcBef>
                <a:spcPct val="0"/>
              </a:spcBef>
              <a:spcAft>
                <a:spcPts val="0"/>
              </a:spcAft>
              <a:defRPr/>
            </a:pPr>
            <a:r>
              <a:rPr lang="en-US" altLang="en-US" dirty="0"/>
              <a:t>(picture: http://</a:t>
            </a:r>
            <a:r>
              <a:rPr lang="en-US" altLang="en-US" dirty="0" err="1"/>
              <a:t>www.modernmedicalguide.com</a:t>
            </a:r>
            <a:r>
              <a:rPr lang="en-US" altLang="en-US" dirty="0"/>
              <a:t>/heatstroke-or-sunstroke/)</a:t>
            </a:r>
          </a:p>
          <a:p>
            <a:pPr eaLnBrk="1" fontAlgn="auto" hangingPunct="1">
              <a:spcBef>
                <a:spcPct val="0"/>
              </a:spcBef>
              <a:spcAft>
                <a:spcPts val="0"/>
              </a:spcAft>
              <a:defRPr/>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94E4BA-D565-43BB-812D-F95528909250}" type="slidenum">
              <a:rPr lang="en-US" smtClean="0">
                <a:solidFill>
                  <a:srgbClr val="000000"/>
                </a:solidFill>
              </a:rPr>
              <a:pPr fontAlgn="base">
                <a:spcBef>
                  <a:spcPct val="0"/>
                </a:spcBef>
                <a:spcAft>
                  <a:spcPct val="0"/>
                </a:spcAft>
              </a:pPr>
              <a:t>14</a:t>
            </a:fld>
            <a:endParaRPr lang="en-US">
              <a:solidFill>
                <a:srgbClr val="000000"/>
              </a:solidFill>
            </a:endParaRPr>
          </a:p>
        </p:txBody>
      </p:sp>
    </p:spTree>
    <p:extLst>
      <p:ext uri="{BB962C8B-B14F-4D97-AF65-F5344CB8AC3E}">
        <p14:creationId xmlns:p14="http://schemas.microsoft.com/office/powerpoint/2010/main" val="146572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2975">
              <a:defRPr>
                <a:solidFill>
                  <a:schemeClr val="tx1"/>
                </a:solidFill>
                <a:latin typeface="Calibri" panose="020F0502020204030204" pitchFamily="34" charset="0"/>
              </a:defRPr>
            </a:lvl1pPr>
            <a:lvl2pPr marL="742950" indent="-285750" defTabSz="942975">
              <a:defRPr>
                <a:solidFill>
                  <a:schemeClr val="tx1"/>
                </a:solidFill>
                <a:latin typeface="Calibri" panose="020F0502020204030204" pitchFamily="34" charset="0"/>
              </a:defRPr>
            </a:lvl2pPr>
            <a:lvl3pPr marL="1143000" indent="-228600" defTabSz="942975">
              <a:defRPr>
                <a:solidFill>
                  <a:schemeClr val="tx1"/>
                </a:solidFill>
                <a:latin typeface="Calibri" panose="020F0502020204030204" pitchFamily="34" charset="0"/>
              </a:defRPr>
            </a:lvl3pPr>
            <a:lvl4pPr marL="1600200" indent="-228600" defTabSz="942975">
              <a:defRPr>
                <a:solidFill>
                  <a:schemeClr val="tx1"/>
                </a:solidFill>
                <a:latin typeface="Calibri" panose="020F0502020204030204" pitchFamily="34" charset="0"/>
              </a:defRPr>
            </a:lvl4pPr>
            <a:lvl5pPr marL="2057400" indent="-228600" defTabSz="942975">
              <a:defRPr>
                <a:solidFill>
                  <a:schemeClr val="tx1"/>
                </a:solidFill>
                <a:latin typeface="Calibri" panose="020F0502020204030204" pitchFamily="34" charset="0"/>
              </a:defRPr>
            </a:lvl5pPr>
            <a:lvl6pPr marL="2514600" indent="-228600" defTabSz="942975" eaLnBrk="0" fontAlgn="base" hangingPunct="0">
              <a:spcBef>
                <a:spcPct val="0"/>
              </a:spcBef>
              <a:spcAft>
                <a:spcPct val="0"/>
              </a:spcAft>
              <a:defRPr>
                <a:solidFill>
                  <a:schemeClr val="tx1"/>
                </a:solidFill>
                <a:latin typeface="Calibri" panose="020F0502020204030204" pitchFamily="34" charset="0"/>
              </a:defRPr>
            </a:lvl6pPr>
            <a:lvl7pPr marL="2971800" indent="-228600" defTabSz="942975" eaLnBrk="0" fontAlgn="base" hangingPunct="0">
              <a:spcBef>
                <a:spcPct val="0"/>
              </a:spcBef>
              <a:spcAft>
                <a:spcPct val="0"/>
              </a:spcAft>
              <a:defRPr>
                <a:solidFill>
                  <a:schemeClr val="tx1"/>
                </a:solidFill>
                <a:latin typeface="Calibri" panose="020F0502020204030204" pitchFamily="34" charset="0"/>
              </a:defRPr>
            </a:lvl7pPr>
            <a:lvl8pPr marL="3429000" indent="-228600" defTabSz="942975" eaLnBrk="0" fontAlgn="base" hangingPunct="0">
              <a:spcBef>
                <a:spcPct val="0"/>
              </a:spcBef>
              <a:spcAft>
                <a:spcPct val="0"/>
              </a:spcAft>
              <a:defRPr>
                <a:solidFill>
                  <a:schemeClr val="tx1"/>
                </a:solidFill>
                <a:latin typeface="Calibri" panose="020F0502020204030204" pitchFamily="34" charset="0"/>
              </a:defRPr>
            </a:lvl8pPr>
            <a:lvl9pPr marL="3886200" indent="-228600" defTabSz="9429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B71973-803E-400B-BD55-AE342BCDC7B8}" type="slidenum">
              <a:rPr lang="en-US" smtClean="0">
                <a:solidFill>
                  <a:prstClr val="black"/>
                </a:solidFill>
                <a:latin typeface="Times" panose="02020603050405020304" pitchFamily="18" charset="0"/>
              </a:rPr>
              <a:pPr fontAlgn="base">
                <a:spcBef>
                  <a:spcPct val="0"/>
                </a:spcBef>
                <a:spcAft>
                  <a:spcPct val="0"/>
                </a:spcAft>
              </a:pPr>
              <a:t>16</a:t>
            </a:fld>
            <a:endParaRPr lang="en-US">
              <a:solidFill>
                <a:prstClr val="black"/>
              </a:solidFill>
              <a:latin typeface="Times" panose="02020603050405020304" pitchFamily="18" charset="0"/>
            </a:endParaRPr>
          </a:p>
        </p:txBody>
      </p:sp>
      <p:sp>
        <p:nvSpPr>
          <p:cNvPr id="83971" name="Rectangle 2"/>
          <p:cNvSpPr>
            <a:spLocks noGrp="1" noRot="1" noChangeAspect="1" noChangeArrowheads="1" noTextEdit="1"/>
          </p:cNvSpPr>
          <p:nvPr>
            <p:ph type="sldImg"/>
          </p:nvPr>
        </p:nvSpPr>
        <p:spPr bwMode="auto">
          <a:xfrm>
            <a:off x="1185863" y="706438"/>
            <a:ext cx="4714875" cy="3536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709613" y="4479925"/>
            <a:ext cx="5667375" cy="4243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Times" panose="02020603050405020304" pitchFamily="18" charset="0"/>
              </a:rPr>
              <a:t>Each city's urban heat island varies based on the city structure and thus the range of temperatures within the island “bubble” vary as well. </a:t>
            </a:r>
          </a:p>
          <a:p>
            <a:pPr eaLnBrk="1" hangingPunct="1">
              <a:spcBef>
                <a:spcPct val="0"/>
              </a:spcBef>
            </a:pPr>
            <a:endParaRPr lang="en-US">
              <a:latin typeface="Times" panose="02020603050405020304" pitchFamily="18" charset="0"/>
            </a:endParaRPr>
          </a:p>
          <a:p>
            <a:pPr eaLnBrk="1" hangingPunct="1">
              <a:spcBef>
                <a:spcPct val="0"/>
              </a:spcBef>
            </a:pPr>
            <a:r>
              <a:rPr lang="en-US">
                <a:latin typeface="Times" panose="02020603050405020304" pitchFamily="18" charset="0"/>
              </a:rPr>
              <a:t>Parks and greenbelts reduce temperatures while the Central Business Districts- urban core, commercial areas, and dense housing tracts are areas of warmer temperatures.</a:t>
            </a:r>
          </a:p>
          <a:p>
            <a:pPr eaLnBrk="1" hangingPunct="1">
              <a:spcBef>
                <a:spcPct val="0"/>
              </a:spcBef>
            </a:pPr>
            <a:endParaRPr lang="en-US">
              <a:latin typeface="Times" panose="02020603050405020304" pitchFamily="18" charset="0"/>
            </a:endParaRPr>
          </a:p>
          <a:p>
            <a:pPr eaLnBrk="1" hangingPunct="1">
              <a:spcBef>
                <a:spcPct val="0"/>
              </a:spcBef>
            </a:pPr>
            <a:r>
              <a:rPr lang="en-US">
                <a:latin typeface="Times" panose="02020603050405020304" pitchFamily="18" charset="0"/>
              </a:rPr>
              <a:t>Every house, building, and road changes the microclimate around it, contributing to the urban heat islands of our cities. </a:t>
            </a:r>
          </a:p>
          <a:p>
            <a:pPr eaLnBrk="1" hangingPunct="1">
              <a:spcBef>
                <a:spcPct val="0"/>
              </a:spcBef>
            </a:pPr>
            <a:endParaRPr lang="en-US">
              <a:latin typeface="Times" panose="02020603050405020304" pitchFamily="18" charset="0"/>
            </a:endParaRPr>
          </a:p>
          <a:p>
            <a:pPr eaLnBrk="1" hangingPunct="1">
              <a:spcBef>
                <a:spcPct val="0"/>
              </a:spcBef>
            </a:pPr>
            <a:r>
              <a:rPr lang="en-US">
                <a:solidFill>
                  <a:srgbClr val="000000"/>
                </a:solidFill>
                <a:latin typeface="Courier"/>
              </a:rPr>
              <a:t>“Increased temperatures increases the demands for cooling &gt;  air-conditioning use, resulting in risks of power outages due to peak</a:t>
            </a:r>
          </a:p>
          <a:p>
            <a:pPr eaLnBrk="1" hangingPunct="1">
              <a:spcBef>
                <a:spcPct val="0"/>
              </a:spcBef>
            </a:pPr>
            <a:endParaRPr lang="en-US">
              <a:solidFill>
                <a:srgbClr val="000000"/>
              </a:solidFill>
              <a:latin typeface="Courier"/>
            </a:endParaRPr>
          </a:p>
          <a:p>
            <a:pPr eaLnBrk="1" hangingPunct="1">
              <a:spcBef>
                <a:spcPct val="0"/>
              </a:spcBef>
            </a:pPr>
            <a:r>
              <a:rPr lang="en-US">
                <a:solidFill>
                  <a:srgbClr val="000000"/>
                </a:solidFill>
                <a:latin typeface="Courier"/>
              </a:rPr>
              <a:t>Electricity demands, worsens air quality by promoting ground-level ozone formation and impairs water quality by heating storm water runoff, causing thermal shock for aquatic ecosystems.</a:t>
            </a:r>
          </a:p>
          <a:p>
            <a:pPr eaLnBrk="1" hangingPunct="1">
              <a:spcBef>
                <a:spcPct val="0"/>
              </a:spcBef>
            </a:pPr>
            <a:endParaRPr lang="en-US">
              <a:latin typeface="Times" panose="02020603050405020304" pitchFamily="18" charset="0"/>
            </a:endParaRPr>
          </a:p>
        </p:txBody>
      </p:sp>
    </p:spTree>
    <p:extLst>
      <p:ext uri="{BB962C8B-B14F-4D97-AF65-F5344CB8AC3E}">
        <p14:creationId xmlns:p14="http://schemas.microsoft.com/office/powerpoint/2010/main" val="282782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2975">
              <a:defRPr>
                <a:solidFill>
                  <a:schemeClr val="tx1"/>
                </a:solidFill>
                <a:latin typeface="Calibri" panose="020F0502020204030204" pitchFamily="34" charset="0"/>
              </a:defRPr>
            </a:lvl1pPr>
            <a:lvl2pPr marL="742950" indent="-285750" defTabSz="942975">
              <a:defRPr>
                <a:solidFill>
                  <a:schemeClr val="tx1"/>
                </a:solidFill>
                <a:latin typeface="Calibri" panose="020F0502020204030204" pitchFamily="34" charset="0"/>
              </a:defRPr>
            </a:lvl2pPr>
            <a:lvl3pPr marL="1143000" indent="-228600" defTabSz="942975">
              <a:defRPr>
                <a:solidFill>
                  <a:schemeClr val="tx1"/>
                </a:solidFill>
                <a:latin typeface="Calibri" panose="020F0502020204030204" pitchFamily="34" charset="0"/>
              </a:defRPr>
            </a:lvl3pPr>
            <a:lvl4pPr marL="1600200" indent="-228600" defTabSz="942975">
              <a:defRPr>
                <a:solidFill>
                  <a:schemeClr val="tx1"/>
                </a:solidFill>
                <a:latin typeface="Calibri" panose="020F0502020204030204" pitchFamily="34" charset="0"/>
              </a:defRPr>
            </a:lvl4pPr>
            <a:lvl5pPr marL="2057400" indent="-228600" defTabSz="942975">
              <a:defRPr>
                <a:solidFill>
                  <a:schemeClr val="tx1"/>
                </a:solidFill>
                <a:latin typeface="Calibri" panose="020F0502020204030204" pitchFamily="34" charset="0"/>
              </a:defRPr>
            </a:lvl5pPr>
            <a:lvl6pPr marL="2514600" indent="-228600" defTabSz="942975" eaLnBrk="0" fontAlgn="base" hangingPunct="0">
              <a:spcBef>
                <a:spcPct val="0"/>
              </a:spcBef>
              <a:spcAft>
                <a:spcPct val="0"/>
              </a:spcAft>
              <a:defRPr>
                <a:solidFill>
                  <a:schemeClr val="tx1"/>
                </a:solidFill>
                <a:latin typeface="Calibri" panose="020F0502020204030204" pitchFamily="34" charset="0"/>
              </a:defRPr>
            </a:lvl6pPr>
            <a:lvl7pPr marL="2971800" indent="-228600" defTabSz="942975" eaLnBrk="0" fontAlgn="base" hangingPunct="0">
              <a:spcBef>
                <a:spcPct val="0"/>
              </a:spcBef>
              <a:spcAft>
                <a:spcPct val="0"/>
              </a:spcAft>
              <a:defRPr>
                <a:solidFill>
                  <a:schemeClr val="tx1"/>
                </a:solidFill>
                <a:latin typeface="Calibri" panose="020F0502020204030204" pitchFamily="34" charset="0"/>
              </a:defRPr>
            </a:lvl7pPr>
            <a:lvl8pPr marL="3429000" indent="-228600" defTabSz="942975" eaLnBrk="0" fontAlgn="base" hangingPunct="0">
              <a:spcBef>
                <a:spcPct val="0"/>
              </a:spcBef>
              <a:spcAft>
                <a:spcPct val="0"/>
              </a:spcAft>
              <a:defRPr>
                <a:solidFill>
                  <a:schemeClr val="tx1"/>
                </a:solidFill>
                <a:latin typeface="Calibri" panose="020F0502020204030204" pitchFamily="34" charset="0"/>
              </a:defRPr>
            </a:lvl8pPr>
            <a:lvl9pPr marL="3886200" indent="-228600" defTabSz="9429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CDFB5F-F38E-4DDE-8C3F-8D6C4EB2848F}" type="slidenum">
              <a:rPr lang="en-US" smtClean="0">
                <a:solidFill>
                  <a:srgbClr val="000000"/>
                </a:solidFill>
                <a:latin typeface="Times" panose="02020603050405020304" pitchFamily="18" charset="0"/>
              </a:rPr>
              <a:pPr fontAlgn="base">
                <a:spcBef>
                  <a:spcPct val="0"/>
                </a:spcBef>
                <a:spcAft>
                  <a:spcPct val="0"/>
                </a:spcAft>
              </a:pPr>
              <a:t>22</a:t>
            </a:fld>
            <a:endParaRPr lang="en-US">
              <a:solidFill>
                <a:srgbClr val="000000"/>
              </a:solidFill>
              <a:latin typeface="Times" panose="02020603050405020304" pitchFamily="18" charset="0"/>
            </a:endParaRPr>
          </a:p>
        </p:txBody>
      </p:sp>
      <p:sp>
        <p:nvSpPr>
          <p:cNvPr id="86019" name="Rectangle 2"/>
          <p:cNvSpPr>
            <a:spLocks noGrp="1" noRot="1" noChangeAspect="1" noChangeArrowheads="1" noTextEdit="1"/>
          </p:cNvSpPr>
          <p:nvPr>
            <p:ph type="sldImg"/>
          </p:nvPr>
        </p:nvSpPr>
        <p:spPr bwMode="auto">
          <a:xfrm>
            <a:off x="1185863" y="706438"/>
            <a:ext cx="4714875" cy="3536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709613" y="4479925"/>
            <a:ext cx="5667375" cy="4243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b="1">
                <a:solidFill>
                  <a:schemeClr val="tx2"/>
                </a:solidFill>
                <a:latin typeface="Comic Sans MS" panose="030F0702030302020204" pitchFamily="66" charset="0"/>
              </a:rPr>
              <a:t>The 1993 event underscored the need to recognize risk factors for and institute strategies to prevent heat-related mortality.</a:t>
            </a:r>
            <a:endParaRPr lang="en-US">
              <a:latin typeface="ArialMS"/>
            </a:endParaRPr>
          </a:p>
          <a:p>
            <a:pPr eaLnBrk="1" hangingPunct="1">
              <a:lnSpc>
                <a:spcPct val="90000"/>
              </a:lnSpc>
              <a:spcBef>
                <a:spcPct val="0"/>
              </a:spcBef>
            </a:pPr>
            <a:endParaRPr lang="en-US">
              <a:latin typeface="ArialMS"/>
            </a:endParaRPr>
          </a:p>
          <a:p>
            <a:pPr eaLnBrk="1" hangingPunct="1">
              <a:lnSpc>
                <a:spcPct val="90000"/>
              </a:lnSpc>
              <a:spcBef>
                <a:spcPct val="0"/>
              </a:spcBef>
            </a:pPr>
            <a:r>
              <a:rPr lang="en-US">
                <a:latin typeface="ArialMS"/>
              </a:rPr>
              <a:t>In 1993 the City of Philadelphia began taking steps to reduce the public health threat from excessive heat.</a:t>
            </a:r>
          </a:p>
          <a:p>
            <a:pPr eaLnBrk="1" hangingPunct="1">
              <a:lnSpc>
                <a:spcPct val="90000"/>
              </a:lnSpc>
              <a:spcBef>
                <a:spcPct val="0"/>
              </a:spcBef>
            </a:pPr>
            <a:endParaRPr lang="en-US">
              <a:latin typeface="ArialMS"/>
            </a:endParaRPr>
          </a:p>
          <a:p>
            <a:pPr eaLnBrk="1" hangingPunct="1">
              <a:lnSpc>
                <a:spcPct val="90000"/>
              </a:lnSpc>
              <a:spcBef>
                <a:spcPct val="0"/>
              </a:spcBef>
            </a:pPr>
            <a:r>
              <a:rPr lang="en-US">
                <a:latin typeface="ArialMS"/>
              </a:rPr>
              <a:t>The cornerstone of the city's response plan is its Heat Health Watch-Warning System (HHWWS). </a:t>
            </a:r>
          </a:p>
          <a:p>
            <a:pPr eaLnBrk="1" hangingPunct="1">
              <a:lnSpc>
                <a:spcPct val="90000"/>
              </a:lnSpc>
              <a:spcBef>
                <a:spcPct val="0"/>
              </a:spcBef>
            </a:pPr>
            <a:endParaRPr lang="en-US">
              <a:latin typeface="ArialMS"/>
            </a:endParaRPr>
          </a:p>
          <a:p>
            <a:pPr eaLnBrk="1" hangingPunct="1">
              <a:lnSpc>
                <a:spcPct val="90000"/>
              </a:lnSpc>
              <a:spcBef>
                <a:spcPct val="0"/>
              </a:spcBef>
            </a:pPr>
            <a:r>
              <a:rPr lang="en-US">
                <a:latin typeface="ArialMS"/>
              </a:rPr>
              <a:t>Under the HHWWS, city staff work with the National Weather Service to determine when a heat wave is imminent.Once a heat alert is issued, the Philadelphia Health Department contacts news organizations with tips on how vulnerable individuals can protect themselves. </a:t>
            </a:r>
          </a:p>
          <a:p>
            <a:pPr eaLnBrk="1" hangingPunct="1">
              <a:lnSpc>
                <a:spcPct val="90000"/>
              </a:lnSpc>
              <a:spcBef>
                <a:spcPct val="0"/>
              </a:spcBef>
            </a:pPr>
            <a:endParaRPr lang="en-US">
              <a:latin typeface="ArialMS"/>
            </a:endParaRPr>
          </a:p>
          <a:p>
            <a:pPr eaLnBrk="1" hangingPunct="1">
              <a:lnSpc>
                <a:spcPct val="90000"/>
              </a:lnSpc>
              <a:spcBef>
                <a:spcPct val="0"/>
              </a:spcBef>
            </a:pPr>
            <a:r>
              <a:rPr lang="en-US">
                <a:latin typeface="ArialMS"/>
              </a:rPr>
              <a:t>People who do not have air conditioning are advised to seek relief from the heat in urban shopping malls, senior centers, churches, libraries, and other air-conditioned spaces. </a:t>
            </a:r>
          </a:p>
          <a:p>
            <a:pPr eaLnBrk="1" hangingPunct="1">
              <a:lnSpc>
                <a:spcPct val="90000"/>
              </a:lnSpc>
              <a:spcBef>
                <a:spcPct val="0"/>
              </a:spcBef>
            </a:pPr>
            <a:endParaRPr lang="en-US">
              <a:latin typeface="ArialMS"/>
            </a:endParaRPr>
          </a:p>
          <a:p>
            <a:pPr eaLnBrk="1" hangingPunct="1">
              <a:lnSpc>
                <a:spcPct val="90000"/>
              </a:lnSpc>
              <a:spcBef>
                <a:spcPct val="0"/>
              </a:spcBef>
            </a:pPr>
            <a:r>
              <a:rPr lang="en-US">
                <a:latin typeface="ArialMS"/>
              </a:rPr>
              <a:t>In addition, the city's 6,300 "block captains" are notified and asked to check on elderly neighbors. Block captains are individuals appointed by the city to assist vulnerable residents in their neighborhood.</a:t>
            </a:r>
          </a:p>
          <a:p>
            <a:pPr eaLnBrk="1" hangingPunct="1">
              <a:lnSpc>
                <a:spcPct val="90000"/>
              </a:lnSpc>
              <a:spcBef>
                <a:spcPct val="0"/>
              </a:spcBef>
            </a:pPr>
            <a:endParaRPr lang="en-US">
              <a:latin typeface="ArialMS"/>
            </a:endParaRPr>
          </a:p>
          <a:p>
            <a:pPr eaLnBrk="1" hangingPunct="1">
              <a:lnSpc>
                <a:spcPct val="90000"/>
              </a:lnSpc>
              <a:spcBef>
                <a:spcPct val="0"/>
              </a:spcBef>
            </a:pPr>
            <a:r>
              <a:rPr lang="en-US">
                <a:latin typeface="ArialMS"/>
              </a:rPr>
              <a:t>The Public Health Department also takes the lead on activating a number of special summer heat responses, including:</a:t>
            </a:r>
          </a:p>
          <a:p>
            <a:pPr eaLnBrk="1" hangingPunct="1">
              <a:lnSpc>
                <a:spcPct val="90000"/>
              </a:lnSpc>
              <a:spcBef>
                <a:spcPct val="0"/>
              </a:spcBef>
            </a:pPr>
            <a:r>
              <a:rPr lang="en-US">
                <a:latin typeface="ArialMS"/>
              </a:rPr>
              <a:t>•Home-visits by field teams</a:t>
            </a:r>
          </a:p>
          <a:p>
            <a:pPr eaLnBrk="1" hangingPunct="1">
              <a:lnSpc>
                <a:spcPct val="90000"/>
              </a:lnSpc>
              <a:spcBef>
                <a:spcPct val="0"/>
              </a:spcBef>
            </a:pPr>
            <a:r>
              <a:rPr lang="en-US">
                <a:latin typeface="ArialMS"/>
              </a:rPr>
              <a:t>•Activation of the Philadelphia Corporation for Aging's "Heatline”</a:t>
            </a:r>
          </a:p>
          <a:p>
            <a:pPr eaLnBrk="1" hangingPunct="1">
              <a:lnSpc>
                <a:spcPct val="90000"/>
              </a:lnSpc>
              <a:spcBef>
                <a:spcPct val="0"/>
              </a:spcBef>
            </a:pPr>
            <a:r>
              <a:rPr lang="en-US">
                <a:latin typeface="ArialMS"/>
              </a:rPr>
              <a:t>•Enhanced daytime outreach for the homeless</a:t>
            </a:r>
          </a:p>
          <a:p>
            <a:pPr eaLnBrk="1" hangingPunct="1">
              <a:lnSpc>
                <a:spcPct val="90000"/>
              </a:lnSpc>
              <a:spcBef>
                <a:spcPct val="0"/>
              </a:spcBef>
            </a:pPr>
            <a:r>
              <a:rPr lang="en-US">
                <a:latin typeface="ArialMS"/>
              </a:rPr>
              <a:t>•A "Buddy System"The Heatline initiative is a telephone-based service where nurses are standing by to assist callers that may be experiencing health problems. If callers are deemed at-risk, mobile units are dispatched to that individual's residence. The Buddy System is a city-sponsored outreach effort that encourages the public to visit older friends, relatives, and neighbors during excessive heat events.</a:t>
            </a:r>
          </a:p>
          <a:p>
            <a:pPr eaLnBrk="1" hangingPunct="1">
              <a:lnSpc>
                <a:spcPct val="90000"/>
              </a:lnSpc>
              <a:spcBef>
                <a:spcPct val="0"/>
              </a:spcBef>
            </a:pPr>
            <a:r>
              <a:rPr lang="en-US" sz="1000">
                <a:solidFill>
                  <a:srgbClr val="FFFF00"/>
                </a:solidFill>
                <a:latin typeface="Times" panose="02020603050405020304" pitchFamily="18" charset="0"/>
              </a:rPr>
              <a:t>Public Health Action on Climate Change:</a:t>
            </a:r>
            <a:endParaRPr lang="en-US" sz="1400" b="1">
              <a:solidFill>
                <a:schemeClr val="bg1"/>
              </a:solidFill>
              <a:latin typeface="Tahoma" panose="020B0604030504040204" pitchFamily="34" charset="0"/>
            </a:endParaRPr>
          </a:p>
          <a:p>
            <a:pPr eaLnBrk="1" hangingPunct="1">
              <a:lnSpc>
                <a:spcPct val="90000"/>
              </a:lnSpc>
              <a:spcBef>
                <a:spcPct val="0"/>
              </a:spcBef>
            </a:pPr>
            <a:r>
              <a:rPr lang="en-US" sz="1400" b="1">
                <a:solidFill>
                  <a:schemeClr val="bg1"/>
                </a:solidFill>
                <a:latin typeface="Tahoma" panose="020B0604030504040204" pitchFamily="34" charset="0"/>
              </a:rPr>
              <a:t>Heat wave( and severe storm response) plans; focus on the most vulnerable</a:t>
            </a:r>
          </a:p>
          <a:p>
            <a:pPr eaLnBrk="1" hangingPunct="1">
              <a:lnSpc>
                <a:spcPct val="90000"/>
              </a:lnSpc>
              <a:spcBef>
                <a:spcPct val="0"/>
              </a:spcBef>
            </a:pPr>
            <a:endParaRPr lang="en-US">
              <a:latin typeface="ArialMS"/>
            </a:endParaRPr>
          </a:p>
        </p:txBody>
      </p:sp>
    </p:spTree>
    <p:extLst>
      <p:ext uri="{BB962C8B-B14F-4D97-AF65-F5344CB8AC3E}">
        <p14:creationId xmlns:p14="http://schemas.microsoft.com/office/powerpoint/2010/main" val="310148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2975">
              <a:defRPr>
                <a:solidFill>
                  <a:schemeClr val="tx1"/>
                </a:solidFill>
                <a:latin typeface="Calibri" panose="020F0502020204030204" pitchFamily="34" charset="0"/>
              </a:defRPr>
            </a:lvl1pPr>
            <a:lvl2pPr marL="742950" indent="-285750" defTabSz="942975">
              <a:defRPr>
                <a:solidFill>
                  <a:schemeClr val="tx1"/>
                </a:solidFill>
                <a:latin typeface="Calibri" panose="020F0502020204030204" pitchFamily="34" charset="0"/>
              </a:defRPr>
            </a:lvl2pPr>
            <a:lvl3pPr marL="1143000" indent="-228600" defTabSz="942975">
              <a:defRPr>
                <a:solidFill>
                  <a:schemeClr val="tx1"/>
                </a:solidFill>
                <a:latin typeface="Calibri" panose="020F0502020204030204" pitchFamily="34" charset="0"/>
              </a:defRPr>
            </a:lvl3pPr>
            <a:lvl4pPr marL="1600200" indent="-228600" defTabSz="942975">
              <a:defRPr>
                <a:solidFill>
                  <a:schemeClr val="tx1"/>
                </a:solidFill>
                <a:latin typeface="Calibri" panose="020F0502020204030204" pitchFamily="34" charset="0"/>
              </a:defRPr>
            </a:lvl4pPr>
            <a:lvl5pPr marL="2057400" indent="-228600" defTabSz="942975">
              <a:defRPr>
                <a:solidFill>
                  <a:schemeClr val="tx1"/>
                </a:solidFill>
                <a:latin typeface="Calibri" panose="020F0502020204030204" pitchFamily="34" charset="0"/>
              </a:defRPr>
            </a:lvl5pPr>
            <a:lvl6pPr marL="2514600" indent="-228600" defTabSz="942975" eaLnBrk="0" fontAlgn="base" hangingPunct="0">
              <a:spcBef>
                <a:spcPct val="0"/>
              </a:spcBef>
              <a:spcAft>
                <a:spcPct val="0"/>
              </a:spcAft>
              <a:defRPr>
                <a:solidFill>
                  <a:schemeClr val="tx1"/>
                </a:solidFill>
                <a:latin typeface="Calibri" panose="020F0502020204030204" pitchFamily="34" charset="0"/>
              </a:defRPr>
            </a:lvl6pPr>
            <a:lvl7pPr marL="2971800" indent="-228600" defTabSz="942975" eaLnBrk="0" fontAlgn="base" hangingPunct="0">
              <a:spcBef>
                <a:spcPct val="0"/>
              </a:spcBef>
              <a:spcAft>
                <a:spcPct val="0"/>
              </a:spcAft>
              <a:defRPr>
                <a:solidFill>
                  <a:schemeClr val="tx1"/>
                </a:solidFill>
                <a:latin typeface="Calibri" panose="020F0502020204030204" pitchFamily="34" charset="0"/>
              </a:defRPr>
            </a:lvl7pPr>
            <a:lvl8pPr marL="3429000" indent="-228600" defTabSz="942975" eaLnBrk="0" fontAlgn="base" hangingPunct="0">
              <a:spcBef>
                <a:spcPct val="0"/>
              </a:spcBef>
              <a:spcAft>
                <a:spcPct val="0"/>
              </a:spcAft>
              <a:defRPr>
                <a:solidFill>
                  <a:schemeClr val="tx1"/>
                </a:solidFill>
                <a:latin typeface="Calibri" panose="020F0502020204030204" pitchFamily="34" charset="0"/>
              </a:defRPr>
            </a:lvl8pPr>
            <a:lvl9pPr marL="3886200" indent="-228600" defTabSz="9429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5370DD-A3B4-4FDF-A88D-B905E026A6A0}" type="slidenum">
              <a:rPr lang="en-US" smtClean="0">
                <a:solidFill>
                  <a:srgbClr val="000000"/>
                </a:solidFill>
                <a:latin typeface="Times" panose="02020603050405020304" pitchFamily="18" charset="0"/>
              </a:rPr>
              <a:pPr fontAlgn="base">
                <a:spcBef>
                  <a:spcPct val="0"/>
                </a:spcBef>
                <a:spcAft>
                  <a:spcPct val="0"/>
                </a:spcAft>
              </a:pPr>
              <a:t>23</a:t>
            </a:fld>
            <a:endParaRPr lang="en-US">
              <a:solidFill>
                <a:srgbClr val="000000"/>
              </a:solidFill>
              <a:latin typeface="Times" panose="02020603050405020304" pitchFamily="18" charset="0"/>
            </a:endParaRPr>
          </a:p>
        </p:txBody>
      </p:sp>
      <p:sp>
        <p:nvSpPr>
          <p:cNvPr id="90115" name="Rectangle 2"/>
          <p:cNvSpPr>
            <a:spLocks noGrp="1" noRot="1" noChangeAspect="1" noChangeArrowheads="1" noTextEdit="1"/>
          </p:cNvSpPr>
          <p:nvPr>
            <p:ph type="sldImg"/>
          </p:nvPr>
        </p:nvSpPr>
        <p:spPr bwMode="auto">
          <a:xfrm>
            <a:off x="1185863" y="706438"/>
            <a:ext cx="4714875" cy="3536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709613" y="4479925"/>
            <a:ext cx="5667375" cy="4243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sz="900" b="1">
                <a:solidFill>
                  <a:schemeClr val="tx2"/>
                </a:solidFill>
                <a:latin typeface="Comic Sans MS" panose="030F0702030302020204" pitchFamily="66" charset="0"/>
              </a:rPr>
              <a:t>What we know:</a:t>
            </a:r>
          </a:p>
          <a:p>
            <a:pPr marL="228600" indent="-228600" eaLnBrk="1" hangingPunct="1">
              <a:spcBef>
                <a:spcPct val="0"/>
              </a:spcBef>
            </a:pPr>
            <a:r>
              <a:rPr lang="en-US" sz="900" b="1">
                <a:solidFill>
                  <a:schemeClr val="tx2"/>
                </a:solidFill>
                <a:latin typeface="Comic Sans MS" panose="030F0702030302020204" pitchFamily="66" charset="0"/>
              </a:rPr>
              <a:t>Temperatures are higher in more densely built up areas, and lower near parks, open green/pervious spaces, and tree clusters</a:t>
            </a:r>
            <a:endParaRPr lang="en-US" sz="1000">
              <a:solidFill>
                <a:srgbClr val="FFFF00"/>
              </a:solidFill>
              <a:latin typeface="Times" panose="02020603050405020304" pitchFamily="18" charset="0"/>
            </a:endParaRPr>
          </a:p>
          <a:p>
            <a:pPr marL="228600" indent="-228600" eaLnBrk="1" hangingPunct="1">
              <a:spcBef>
                <a:spcPct val="0"/>
              </a:spcBef>
            </a:pPr>
            <a:endParaRPr lang="en-US" sz="1000">
              <a:solidFill>
                <a:srgbClr val="FFFF00"/>
              </a:solidFill>
              <a:latin typeface="Times" panose="02020603050405020304" pitchFamily="18" charset="0"/>
            </a:endParaRPr>
          </a:p>
          <a:p>
            <a:pPr marL="228600" indent="-228600" eaLnBrk="1" hangingPunct="1">
              <a:spcBef>
                <a:spcPct val="0"/>
              </a:spcBef>
            </a:pPr>
            <a:r>
              <a:rPr lang="en-US" sz="1000">
                <a:solidFill>
                  <a:srgbClr val="FFFF00"/>
                </a:solidFill>
                <a:latin typeface="Times" panose="02020603050405020304" pitchFamily="18" charset="0"/>
              </a:rPr>
              <a:t>Public Health Action on Climate Change:</a:t>
            </a:r>
            <a:endParaRPr lang="en-US" sz="1400" b="1">
              <a:solidFill>
                <a:schemeClr val="bg1"/>
              </a:solidFill>
              <a:latin typeface="Tahoma" panose="020B0604030504040204" pitchFamily="34" charset="0"/>
            </a:endParaRPr>
          </a:p>
          <a:p>
            <a:pPr marL="228600" indent="-228600" eaLnBrk="1" hangingPunct="1">
              <a:spcBef>
                <a:spcPct val="0"/>
              </a:spcBef>
              <a:buFontTx/>
              <a:buChar char="•"/>
            </a:pPr>
            <a:r>
              <a:rPr lang="en-US" sz="1400" b="1">
                <a:solidFill>
                  <a:schemeClr val="bg1"/>
                </a:solidFill>
                <a:latin typeface="Tahoma" panose="020B0604030504040204" pitchFamily="34" charset="0"/>
              </a:rPr>
              <a:t>Study and predict links between UHI, climate change and population health</a:t>
            </a:r>
          </a:p>
          <a:p>
            <a:pPr marL="228600" indent="-228600" eaLnBrk="1" hangingPunct="1">
              <a:spcBef>
                <a:spcPct val="0"/>
              </a:spcBef>
              <a:buFontTx/>
              <a:buChar char="•"/>
            </a:pPr>
            <a:r>
              <a:rPr lang="en-US" sz="1400" b="1">
                <a:solidFill>
                  <a:schemeClr val="bg1"/>
                </a:solidFill>
                <a:latin typeface="Tahoma" panose="020B0604030504040204" pitchFamily="34" charset="0"/>
              </a:rPr>
              <a:t>Develop policies &gt;&gt;community planning, parity in access to “cool” outdoor spaces, etc…</a:t>
            </a:r>
          </a:p>
          <a:p>
            <a:pPr marL="228600" indent="-228600" eaLnBrk="1" hangingPunct="1">
              <a:spcBef>
                <a:spcPct val="0"/>
              </a:spcBef>
              <a:buFontTx/>
              <a:buChar char="•"/>
            </a:pPr>
            <a:endParaRPr lang="en-US">
              <a:latin typeface="Times" panose="02020603050405020304" pitchFamily="18" charset="0"/>
            </a:endParaRPr>
          </a:p>
        </p:txBody>
      </p:sp>
    </p:spTree>
    <p:extLst>
      <p:ext uri="{BB962C8B-B14F-4D97-AF65-F5344CB8AC3E}">
        <p14:creationId xmlns:p14="http://schemas.microsoft.com/office/powerpoint/2010/main" val="48482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8A4EE45C-F38A-4386-B951-7A81046F261D}"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E5D55CA4-6B3E-EE46-AF25-D81E286A005B}"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63765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36AF9E0C-52BC-41C9-B48C-1B06AA255676}"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8BE6F2E5-0145-4B4D-ABDF-86CA6B5E8AEC}"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353268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91F9F01F-6DFF-479F-9B56-C7C8E15E8D23}"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CD905891-CCE1-CD46-9A47-87C895E8C558}"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3366038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9" y="214314"/>
            <a:ext cx="7793037" cy="1462087"/>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1182688" y="2017713"/>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82688" y="4151313"/>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45088" y="4151313"/>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xfrm>
            <a:off x="1162050" y="6243638"/>
            <a:ext cx="1905000" cy="457200"/>
          </a:xfrm>
          <a:prstGeom prst="rect">
            <a:avLst/>
          </a:prstGeom>
        </p:spPr>
        <p:txBody>
          <a:bodyPr/>
          <a:lstStyle>
            <a:lvl1pPr fontAlgn="auto">
              <a:spcBef>
                <a:spcPts val="0"/>
              </a:spcBef>
              <a:spcAft>
                <a:spcPts val="0"/>
              </a:spcAft>
              <a:defRPr/>
            </a:lvl1pPr>
          </a:lstStyle>
          <a:p>
            <a:pPr>
              <a:defRPr/>
            </a:pPr>
            <a:endParaRPr lang="en-US">
              <a:solidFill>
                <a:prstClr val="black"/>
              </a:solidFill>
            </a:endParaRPr>
          </a:p>
        </p:txBody>
      </p:sp>
      <p:sp>
        <p:nvSpPr>
          <p:cNvPr id="8" name="Rectangle 12"/>
          <p:cNvSpPr>
            <a:spLocks noGrp="1" noChangeArrowheads="1"/>
          </p:cNvSpPr>
          <p:nvPr>
            <p:ph type="ftr" sz="quarter" idx="11"/>
          </p:nvPr>
        </p:nvSpPr>
        <p:spPr>
          <a:xfrm>
            <a:off x="3657600" y="6243638"/>
            <a:ext cx="2895600" cy="457200"/>
          </a:xfrm>
          <a:prstGeom prst="rect">
            <a:avLst/>
          </a:prstGeom>
        </p:spPr>
        <p:txBody>
          <a:bodyPr/>
          <a:lstStyle>
            <a:lvl1pPr fontAlgn="auto">
              <a:spcBef>
                <a:spcPts val="0"/>
              </a:spcBef>
              <a:spcAft>
                <a:spcPts val="0"/>
              </a:spcAft>
              <a:defRPr/>
            </a:lvl1pPr>
          </a:lstStyle>
          <a:p>
            <a:pPr>
              <a:defRPr/>
            </a:pPr>
            <a:endParaRPr lang="en-US">
              <a:solidFill>
                <a:prstClr val="black"/>
              </a:solidFill>
            </a:endParaRPr>
          </a:p>
        </p:txBody>
      </p:sp>
      <p:sp>
        <p:nvSpPr>
          <p:cNvPr id="9" name="Rectangle 13"/>
          <p:cNvSpPr>
            <a:spLocks noGrp="1" noChangeArrowheads="1"/>
          </p:cNvSpPr>
          <p:nvPr>
            <p:ph type="sldNum" sz="quarter" idx="12"/>
          </p:nvPr>
        </p:nvSpPr>
        <p:spPr>
          <a:xfrm>
            <a:off x="7042547" y="6243638"/>
            <a:ext cx="1905000" cy="457200"/>
          </a:xfrm>
          <a:prstGeom prst="rect">
            <a:avLst/>
          </a:prstGeom>
        </p:spPr>
        <p:txBody>
          <a:bodyPr/>
          <a:lstStyle>
            <a:lvl1pPr fontAlgn="auto">
              <a:spcBef>
                <a:spcPts val="0"/>
              </a:spcBef>
              <a:spcAft>
                <a:spcPts val="0"/>
              </a:spcAft>
              <a:defRPr/>
            </a:lvl1pPr>
          </a:lstStyle>
          <a:p>
            <a:pPr>
              <a:defRPr/>
            </a:pPr>
            <a:fld id="{2944AF63-5CAE-4410-A9A9-64636DD56F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88271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4151313"/>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xfrm>
            <a:off x="1162050" y="6243638"/>
            <a:ext cx="1905000" cy="457200"/>
          </a:xfrm>
          <a:prstGeom prst="rect">
            <a:avLst/>
          </a:prstGeom>
        </p:spPr>
        <p:txBody>
          <a:bodyPr/>
          <a:lstStyle>
            <a:lvl1pPr fontAlgn="auto">
              <a:spcBef>
                <a:spcPts val="0"/>
              </a:spcBef>
              <a:spcAft>
                <a:spcPts val="0"/>
              </a:spcAft>
              <a:defRPr/>
            </a:lvl1pPr>
          </a:lstStyle>
          <a:p>
            <a:pPr>
              <a:defRPr/>
            </a:pPr>
            <a:endParaRPr lang="en-US">
              <a:solidFill>
                <a:prstClr val="black"/>
              </a:solidFill>
            </a:endParaRPr>
          </a:p>
        </p:txBody>
      </p:sp>
      <p:sp>
        <p:nvSpPr>
          <p:cNvPr id="7" name="Rectangle 12"/>
          <p:cNvSpPr>
            <a:spLocks noGrp="1" noChangeArrowheads="1"/>
          </p:cNvSpPr>
          <p:nvPr>
            <p:ph type="ftr" sz="quarter" idx="11"/>
          </p:nvPr>
        </p:nvSpPr>
        <p:spPr>
          <a:xfrm>
            <a:off x="3657600" y="6243638"/>
            <a:ext cx="2895600" cy="457200"/>
          </a:xfrm>
          <a:prstGeom prst="rect">
            <a:avLst/>
          </a:prstGeom>
        </p:spPr>
        <p:txBody>
          <a:bodyPr/>
          <a:lstStyle>
            <a:lvl1pPr fontAlgn="auto">
              <a:spcBef>
                <a:spcPts val="0"/>
              </a:spcBef>
              <a:spcAft>
                <a:spcPts val="0"/>
              </a:spcAft>
              <a:defRPr/>
            </a:lvl1pPr>
          </a:lstStyle>
          <a:p>
            <a:pPr>
              <a:defRPr/>
            </a:pPr>
            <a:endParaRPr lang="en-US">
              <a:solidFill>
                <a:prstClr val="black"/>
              </a:solidFill>
            </a:endParaRPr>
          </a:p>
        </p:txBody>
      </p:sp>
      <p:sp>
        <p:nvSpPr>
          <p:cNvPr id="8" name="Rectangle 13"/>
          <p:cNvSpPr>
            <a:spLocks noGrp="1" noChangeArrowheads="1"/>
          </p:cNvSpPr>
          <p:nvPr>
            <p:ph type="sldNum" sz="quarter" idx="12"/>
          </p:nvPr>
        </p:nvSpPr>
        <p:spPr>
          <a:xfrm>
            <a:off x="7042547" y="6243638"/>
            <a:ext cx="1905000" cy="457200"/>
          </a:xfrm>
          <a:prstGeom prst="rect">
            <a:avLst/>
          </a:prstGeom>
        </p:spPr>
        <p:txBody>
          <a:bodyPr/>
          <a:lstStyle>
            <a:lvl1pPr fontAlgn="auto">
              <a:spcBef>
                <a:spcPts val="0"/>
              </a:spcBef>
              <a:spcAft>
                <a:spcPts val="0"/>
              </a:spcAft>
              <a:defRPr/>
            </a:lvl1pPr>
          </a:lstStyle>
          <a:p>
            <a:pPr>
              <a:defRPr/>
            </a:pPr>
            <a:fld id="{A7920E72-5AFE-4B22-9825-3EC142A840D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2168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3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33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337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98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217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90D6C2B8-8556-4661-963D-E584B0E5450E}"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833757EA-D4B1-224B-BE76-25483552AF8A}"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746108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660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81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31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85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3EBCA-B383-4D55-912E-5AAE02ED4338}" type="datetimeFigureOut">
              <a:rPr lang="en-US" smtClean="0">
                <a:solidFill>
                  <a:prstClr val="black">
                    <a:tint val="75000"/>
                  </a:prstClr>
                </a:solidFill>
              </a:rPr>
              <a:pPr/>
              <a:t>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4D4DB-0013-4F5D-A073-6F5221987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8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3A1CF10F-D457-4184-B184-B69DCCEC2896}"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1FBCA60E-B985-D740-A855-BB6C7DE799C8}"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107464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533C8684-33DC-40E4-92B2-2E0F55755C05}"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7"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AA515BD7-C70E-5B4C-918C-A892E53B9FBC}"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110869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D9DE3358-92C3-4AA8-9C77-A12C732C20A6}"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9"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EBFEB4A4-CD7E-1444-BC1A-7140DB510A9D}"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324725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B845F1F4-2146-4801-B353-447E5AB1B729}"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5"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B4C942E3-68BE-874C-948C-C3AFB1A75AE5}"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1051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8AA03D91-06AC-40BE-BDFF-BD7157382A05}"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4"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4FC939AF-5ED0-F545-AA8A-F6F1082BF78E}"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403312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EB391CDD-F21E-4906-A0BC-37C5B32DF290}"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7"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33D96EFC-BBE9-8D44-BEAE-C1E6E02CCB02}"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418072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220A6846-8FF0-4B47-AE93-C2398160648B}" type="datetime1">
              <a:rPr lang="en-US" smtClean="0">
                <a:solidFill>
                  <a:prstClr val="black"/>
                </a:solidFill>
                <a:latin typeface="Arial" charset="0"/>
                <a:ea typeface="ＭＳ Ｐゴシック" charset="0"/>
              </a:rPr>
              <a:pPr defTabSz="342900" fontAlgn="base">
                <a:spcBef>
                  <a:spcPct val="0"/>
                </a:spcBef>
                <a:spcAft>
                  <a:spcPct val="0"/>
                </a:spcAft>
                <a:defRPr/>
              </a:pPr>
              <a:t>1/22/2017</a:t>
            </a:fld>
            <a:endParaRPr lang="en-US">
              <a:solidFill>
                <a:prstClr val="black"/>
              </a:solidFill>
              <a:latin typeface="Arial" charset="0"/>
              <a:ea typeface="ＭＳ Ｐゴシック" charset="0"/>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ea typeface="ＭＳ Ｐゴシック" charset="0"/>
                <a:cs typeface="ＭＳ Ｐゴシック" charset="0"/>
              </a:defRPr>
            </a:lvl1pPr>
          </a:lstStyle>
          <a:p>
            <a:pPr defTabSz="342900" fontAlgn="base">
              <a:spcBef>
                <a:spcPct val="0"/>
              </a:spcBef>
              <a:spcAft>
                <a:spcPct val="0"/>
              </a:spcAft>
              <a:defRPr/>
            </a:pPr>
            <a:endParaRPr lang="en-US">
              <a:solidFill>
                <a:prstClr val="black"/>
              </a:solidFill>
              <a:latin typeface="Arial" charset="0"/>
            </a:endParaRPr>
          </a:p>
        </p:txBody>
      </p:sp>
      <p:sp>
        <p:nvSpPr>
          <p:cNvPr id="7"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342900" fontAlgn="base">
              <a:spcBef>
                <a:spcPct val="0"/>
              </a:spcBef>
              <a:spcAft>
                <a:spcPct val="0"/>
              </a:spcAft>
              <a:defRPr/>
            </a:pPr>
            <a:fld id="{D400E224-3832-5B4A-BA59-6419D99C9A54}" type="slidenum">
              <a:rPr lang="en-US" smtClean="0">
                <a:solidFill>
                  <a:prstClr val="black"/>
                </a:solidFill>
                <a:latin typeface="Arial" charset="0"/>
                <a:ea typeface="ＭＳ Ｐゴシック" charset="0"/>
              </a:rPr>
              <a:pPr defTabSz="342900" fontAlgn="base">
                <a:spcBef>
                  <a:spcPct val="0"/>
                </a:spcBef>
                <a:spcAft>
                  <a:spcPct val="0"/>
                </a:spcAft>
                <a:defRPr/>
              </a:pPr>
              <a:t>‹#›</a:t>
            </a:fld>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240065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8478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128"/>
          <a:cs typeface="ＭＳ Ｐゴシック" charset="-128"/>
        </a:defRPr>
      </a:lvl1pPr>
      <a:lvl2pPr algn="ctr" defTabSz="342900"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2pPr>
      <a:lvl3pPr algn="ctr" defTabSz="342900"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3pPr>
      <a:lvl4pPr algn="ctr" defTabSz="342900"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4pPr>
      <a:lvl5pPr algn="ctr" defTabSz="342900"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5pPr>
      <a:lvl6pPr marL="3429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6pPr>
      <a:lvl7pPr marL="6858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7pPr>
      <a:lvl8pPr marL="10287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8pPr>
      <a:lvl9pPr marL="13716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5901A234-7F0E-2842-A69F-EA1B3BF528CD}" type="datetimeFigureOut">
              <a:rPr lang="en-US" smtClean="0">
                <a:solidFill>
                  <a:prstClr val="white">
                    <a:tint val="75000"/>
                  </a:prstClr>
                </a:solidFill>
              </a:rPr>
              <a:pPr defTabSz="342900"/>
              <a:t>1/22/2017</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2A5362E6-18CE-2441-BC3D-BEC45A289F3C}" type="slidenum">
              <a:rPr lang="en-US" smtClean="0">
                <a:solidFill>
                  <a:prstClr val="white">
                    <a:tint val="75000"/>
                  </a:prstClr>
                </a:solidFill>
              </a:rPr>
              <a:pPr defTabSz="342900"/>
              <a:t>‹#›</a:t>
            </a:fld>
            <a:endParaRPr lang="en-US">
              <a:solidFill>
                <a:prstClr val="white">
                  <a:tint val="75000"/>
                </a:prstClr>
              </a:solidFill>
            </a:endParaRPr>
          </a:p>
        </p:txBody>
      </p:sp>
    </p:spTree>
    <p:extLst>
      <p:ext uri="{BB962C8B-B14F-4D97-AF65-F5344CB8AC3E}">
        <p14:creationId xmlns:p14="http://schemas.microsoft.com/office/powerpoint/2010/main" val="20652445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ws.noaa.gov/om/hazstats.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cdc.noaa.gov/sotc/global/201506"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86" y="97178"/>
            <a:ext cx="8991602" cy="1872299"/>
          </a:xfrm>
          <a:solidFill>
            <a:schemeClr val="accent2"/>
          </a:solidFill>
        </p:spPr>
        <p:txBody>
          <a:bodyPr>
            <a:noAutofit/>
          </a:bodyPr>
          <a:lstStyle/>
          <a:p>
            <a:br>
              <a:rPr lang="en-US" sz="3300" dirty="0"/>
            </a:br>
            <a:br>
              <a:rPr lang="en-US" sz="3300" dirty="0"/>
            </a:br>
            <a:br>
              <a:rPr lang="en-US" sz="3300" dirty="0"/>
            </a:br>
            <a:br>
              <a:rPr lang="en-US" sz="3300" dirty="0"/>
            </a:br>
            <a:br>
              <a:rPr lang="en-US" sz="3300" dirty="0"/>
            </a:br>
            <a:br>
              <a:rPr lang="en-US" sz="3300" dirty="0"/>
            </a:br>
            <a:br>
              <a:rPr lang="en-US" sz="3300" dirty="0"/>
            </a:br>
            <a:br>
              <a:rPr lang="en-US" sz="3300" dirty="0"/>
            </a:br>
            <a:br>
              <a:rPr lang="en-US" sz="3300" dirty="0"/>
            </a:br>
            <a:br>
              <a:rPr lang="en-US" sz="3300" dirty="0"/>
            </a:br>
            <a:br>
              <a:rPr lang="en-US" sz="3300" dirty="0"/>
            </a:br>
            <a:br>
              <a:rPr lang="en-US" sz="3300" dirty="0"/>
            </a:br>
            <a:br>
              <a:rPr lang="en-US" sz="3300" dirty="0"/>
            </a:br>
            <a:r>
              <a:rPr lang="en-US" sz="4800" b="1" dirty="0"/>
              <a:t>Extreme Heat:</a:t>
            </a:r>
            <a:br>
              <a:rPr lang="en-US" sz="4800" dirty="0"/>
            </a:br>
            <a:r>
              <a:rPr lang="en-US" sz="3000" b="1" dirty="0"/>
              <a:t>The Health Effects of Climate Change</a:t>
            </a:r>
            <a:br>
              <a:rPr lang="en-US" sz="3000" b="1" dirty="0"/>
            </a:br>
            <a:r>
              <a:rPr lang="en-US" sz="3000" b="1" dirty="0"/>
              <a:t> </a:t>
            </a:r>
            <a:endParaRPr lang="en-US" sz="3000" dirty="0"/>
          </a:p>
        </p:txBody>
      </p:sp>
      <p:pic>
        <p:nvPicPr>
          <p:cNvPr id="5" name="Picture 4"/>
          <p:cNvPicPr>
            <a:picLocks noChangeAspect="1"/>
          </p:cNvPicPr>
          <p:nvPr/>
        </p:nvPicPr>
        <p:blipFill>
          <a:blip r:embed="rId2"/>
          <a:stretch>
            <a:fillRect/>
          </a:stretch>
        </p:blipFill>
        <p:spPr>
          <a:xfrm>
            <a:off x="294955" y="2058730"/>
            <a:ext cx="8535664" cy="381899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508" y="5951902"/>
            <a:ext cx="2519628" cy="840782"/>
          </a:xfrm>
          <a:prstGeom prst="rect">
            <a:avLst/>
          </a:prstGeom>
        </p:spPr>
      </p:pic>
      <p:sp>
        <p:nvSpPr>
          <p:cNvPr id="3" name="TextBox 2"/>
          <p:cNvSpPr txBox="1"/>
          <p:nvPr/>
        </p:nvSpPr>
        <p:spPr>
          <a:xfrm>
            <a:off x="294955" y="6049128"/>
            <a:ext cx="3843494" cy="646331"/>
          </a:xfrm>
          <a:prstGeom prst="rect">
            <a:avLst/>
          </a:prstGeom>
          <a:noFill/>
        </p:spPr>
        <p:txBody>
          <a:bodyPr wrap="square" rtlCol="0">
            <a:spAutoFit/>
          </a:bodyPr>
          <a:lstStyle/>
          <a:p>
            <a:r>
              <a:rPr lang="en-US" dirty="0"/>
              <a:t>Mona Sarfaty, MD MPH FAAFP</a:t>
            </a:r>
          </a:p>
          <a:p>
            <a:r>
              <a:rPr lang="en-US" dirty="0"/>
              <a:t>Program Director</a:t>
            </a:r>
          </a:p>
        </p:txBody>
      </p:sp>
    </p:spTree>
    <p:extLst>
      <p:ext uri="{BB962C8B-B14F-4D97-AF65-F5344CB8AC3E}">
        <p14:creationId xmlns:p14="http://schemas.microsoft.com/office/powerpoint/2010/main" val="346381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Vulnerable to Heat Injury</a:t>
            </a:r>
          </a:p>
        </p:txBody>
      </p:sp>
      <p:sp>
        <p:nvSpPr>
          <p:cNvPr id="3" name="Content Placeholder 2"/>
          <p:cNvSpPr>
            <a:spLocks noGrp="1"/>
          </p:cNvSpPr>
          <p:nvPr>
            <p:ph idx="1"/>
          </p:nvPr>
        </p:nvSpPr>
        <p:spPr/>
        <p:txBody>
          <a:bodyPr/>
          <a:lstStyle/>
          <a:p>
            <a:r>
              <a:rPr lang="en-US" dirty="0"/>
              <a:t>Risk group	</a:t>
            </a:r>
          </a:p>
          <a:p>
            <a:pPr lvl="1"/>
            <a:r>
              <a:rPr lang="en-US" dirty="0"/>
              <a:t>Age: very old and very young</a:t>
            </a:r>
          </a:p>
          <a:p>
            <a:pPr lvl="1"/>
            <a:r>
              <a:rPr lang="en-US" dirty="0"/>
              <a:t>Chronic diseases (heart, pulmonary, renal, mental health)</a:t>
            </a:r>
          </a:p>
          <a:p>
            <a:pPr lvl="1"/>
            <a:r>
              <a:rPr lang="en-US" dirty="0"/>
              <a:t>Impaired mobility</a:t>
            </a:r>
          </a:p>
          <a:p>
            <a:pPr lvl="1"/>
            <a:r>
              <a:rPr lang="en-US" dirty="0"/>
              <a:t>Lack of air conditioning</a:t>
            </a:r>
          </a:p>
          <a:p>
            <a:pPr lvl="1"/>
            <a:r>
              <a:rPr lang="en-US" dirty="0"/>
              <a:t>People on certain medications</a:t>
            </a:r>
          </a:p>
          <a:p>
            <a:pPr lvl="1"/>
            <a:r>
              <a:rPr lang="en-US" dirty="0"/>
              <a:t>Homeless</a:t>
            </a:r>
          </a:p>
          <a:p>
            <a:pPr lvl="1"/>
            <a:r>
              <a:rPr lang="en-US" dirty="0"/>
              <a:t>People engaged in outdoor activities </a:t>
            </a:r>
          </a:p>
        </p:txBody>
      </p:sp>
    </p:spTree>
    <p:extLst>
      <p:ext uri="{BB962C8B-B14F-4D97-AF65-F5344CB8AC3E}">
        <p14:creationId xmlns:p14="http://schemas.microsoft.com/office/powerpoint/2010/main" val="171529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351752" y="1017985"/>
            <a:ext cx="6814117" cy="565887"/>
          </a:xfrm>
        </p:spPr>
        <p:txBody>
          <a:bodyPr/>
          <a:lstStyle/>
          <a:p>
            <a:pPr eaLnBrk="1" hangingPunct="1"/>
            <a:r>
              <a:rPr lang="en-US" sz="2700" dirty="0"/>
              <a:t>CDC Mortality and Morbidity Reports (MMWR)</a:t>
            </a:r>
          </a:p>
        </p:txBody>
      </p:sp>
      <p:sp>
        <p:nvSpPr>
          <p:cNvPr id="3" name="Content Placeholder 2"/>
          <p:cNvSpPr>
            <a:spLocks noGrp="1"/>
          </p:cNvSpPr>
          <p:nvPr>
            <p:ph idx="1"/>
          </p:nvPr>
        </p:nvSpPr>
        <p:spPr>
          <a:xfrm>
            <a:off x="236765" y="1828800"/>
            <a:ext cx="8188778" cy="3894365"/>
          </a:xfrm>
        </p:spPr>
        <p:txBody>
          <a:bodyPr rtlCol="0">
            <a:normAutofit fontScale="25000" lnSpcReduction="20000"/>
          </a:bodyPr>
          <a:lstStyle/>
          <a:p>
            <a:pPr eaLnBrk="1" fontAlgn="auto" hangingPunct="1">
              <a:spcAft>
                <a:spcPts val="0"/>
              </a:spcAft>
              <a:defRPr/>
            </a:pPr>
            <a:r>
              <a:rPr lang="en-US" sz="8400" dirty="0">
                <a:solidFill>
                  <a:prstClr val="black"/>
                </a:solidFill>
              </a:rPr>
              <a:t>Nationwide review of heat deaths* </a:t>
            </a:r>
          </a:p>
          <a:p>
            <a:pPr lvl="1" eaLnBrk="1" fontAlgn="auto" hangingPunct="1">
              <a:spcAft>
                <a:spcPts val="0"/>
              </a:spcAft>
              <a:defRPr/>
            </a:pPr>
            <a:r>
              <a:rPr lang="en-US" sz="8400" dirty="0"/>
              <a:t>‘99-2009 total 7,233 </a:t>
            </a:r>
            <a:r>
              <a:rPr lang="en-US" sz="8400" b="1" dirty="0"/>
              <a:t> </a:t>
            </a:r>
            <a:endParaRPr lang="en-US" sz="8400" dirty="0">
              <a:solidFill>
                <a:prstClr val="black"/>
              </a:solidFill>
            </a:endParaRPr>
          </a:p>
          <a:p>
            <a:pPr lvl="1" eaLnBrk="1" fontAlgn="auto" hangingPunct="1">
              <a:spcAft>
                <a:spcPts val="0"/>
              </a:spcAft>
              <a:defRPr/>
            </a:pPr>
            <a:r>
              <a:rPr lang="en-US" sz="8400" dirty="0">
                <a:solidFill>
                  <a:prstClr val="black"/>
                </a:solidFill>
              </a:rPr>
              <a:t>94% occurred during the warmer months of the year</a:t>
            </a:r>
          </a:p>
          <a:p>
            <a:pPr marL="342900" lvl="1" indent="0" eaLnBrk="1" fontAlgn="auto" hangingPunct="1">
              <a:spcAft>
                <a:spcPts val="0"/>
              </a:spcAft>
              <a:buNone/>
              <a:defRPr/>
            </a:pPr>
            <a:endParaRPr lang="en-US" sz="8400" dirty="0">
              <a:solidFill>
                <a:prstClr val="black"/>
              </a:solidFill>
            </a:endParaRPr>
          </a:p>
          <a:p>
            <a:pPr eaLnBrk="1" fontAlgn="auto" hangingPunct="1">
              <a:spcAft>
                <a:spcPts val="0"/>
              </a:spcAft>
              <a:defRPr/>
            </a:pPr>
            <a:r>
              <a:rPr lang="en-US" sz="8400" dirty="0"/>
              <a:t>Summary of deaths during heat wave 4 States 2012 **</a:t>
            </a:r>
          </a:p>
          <a:p>
            <a:pPr lvl="1" eaLnBrk="1" fontAlgn="auto" hangingPunct="1">
              <a:spcAft>
                <a:spcPts val="0"/>
              </a:spcAft>
              <a:defRPr/>
            </a:pPr>
            <a:r>
              <a:rPr lang="en-US" sz="8400" dirty="0"/>
              <a:t>72% male; 75% living alone*</a:t>
            </a:r>
          </a:p>
          <a:p>
            <a:pPr lvl="1" eaLnBrk="1" fontAlgn="auto" hangingPunct="1">
              <a:spcAft>
                <a:spcPts val="0"/>
              </a:spcAft>
              <a:defRPr/>
            </a:pPr>
            <a:r>
              <a:rPr lang="en-US" sz="8400" dirty="0"/>
              <a:t>Underlying cardiac/respiratory disease</a:t>
            </a:r>
          </a:p>
          <a:p>
            <a:pPr lvl="1" eaLnBrk="1" fontAlgn="auto" hangingPunct="1">
              <a:spcAft>
                <a:spcPts val="0"/>
              </a:spcAft>
              <a:defRPr/>
            </a:pPr>
            <a:r>
              <a:rPr lang="en-US" sz="8400" dirty="0"/>
              <a:t>69% at home; 91% no air conditioning </a:t>
            </a:r>
          </a:p>
          <a:p>
            <a:pPr marL="342900" lvl="1" indent="0" eaLnBrk="1" fontAlgn="auto" hangingPunct="1">
              <a:spcAft>
                <a:spcPts val="0"/>
              </a:spcAft>
              <a:buNone/>
              <a:defRPr/>
            </a:pPr>
            <a:endParaRPr lang="en-US" dirty="0"/>
          </a:p>
          <a:p>
            <a:pPr marL="342900" lvl="1" indent="0" eaLnBrk="1" fontAlgn="auto" hangingPunct="1">
              <a:spcAft>
                <a:spcPts val="0"/>
              </a:spcAft>
              <a:buNone/>
              <a:defRPr/>
            </a:pPr>
            <a:endParaRPr lang="en-US" dirty="0"/>
          </a:p>
          <a:p>
            <a:pPr marL="342900" lvl="1" indent="0" eaLnBrk="1" fontAlgn="auto" hangingPunct="1">
              <a:spcAft>
                <a:spcPts val="0"/>
              </a:spcAft>
              <a:buNone/>
              <a:defRPr/>
            </a:pPr>
            <a:endParaRPr lang="en-US" dirty="0"/>
          </a:p>
          <a:p>
            <a:pPr marL="342900" lvl="1" indent="0" eaLnBrk="1" fontAlgn="auto" hangingPunct="1">
              <a:spcAft>
                <a:spcPts val="0"/>
              </a:spcAft>
              <a:buNone/>
              <a:defRPr/>
            </a:pPr>
            <a:endParaRPr lang="en-US" dirty="0"/>
          </a:p>
          <a:p>
            <a:pPr marL="342900" lvl="1" indent="0" eaLnBrk="1" fontAlgn="auto" hangingPunct="1">
              <a:spcAft>
                <a:spcPts val="0"/>
              </a:spcAft>
              <a:buNone/>
              <a:defRPr/>
            </a:pPr>
            <a:endParaRPr lang="en-US" dirty="0"/>
          </a:p>
          <a:p>
            <a:pPr marL="342900" lvl="1" indent="0" eaLnBrk="1" fontAlgn="auto" hangingPunct="1">
              <a:spcAft>
                <a:spcPts val="0"/>
              </a:spcAft>
              <a:buNone/>
              <a:defRPr/>
            </a:pPr>
            <a:endParaRPr lang="en-US" dirty="0"/>
          </a:p>
          <a:p>
            <a:pPr marL="342900" lvl="1" indent="0" eaLnBrk="1" fontAlgn="auto" hangingPunct="1">
              <a:spcAft>
                <a:spcPts val="0"/>
              </a:spcAft>
              <a:buNone/>
              <a:defRPr/>
            </a:pPr>
            <a:endParaRPr lang="en-US" dirty="0"/>
          </a:p>
          <a:p>
            <a:pPr marL="342900" lvl="1" indent="0" eaLnBrk="1" fontAlgn="auto" hangingPunct="1">
              <a:spcAft>
                <a:spcPts val="0"/>
              </a:spcAft>
              <a:buNone/>
              <a:defRPr/>
            </a:pPr>
            <a:r>
              <a:rPr lang="en-US" sz="6000" dirty="0"/>
              <a:t>*Office of Climate, Water, and Weather Services. Weather fatalities, 2012. Silver Spring, MD: US </a:t>
            </a:r>
            <a:r>
              <a:rPr lang="en-US" sz="6000" dirty="0" err="1"/>
              <a:t>Dept</a:t>
            </a:r>
            <a:r>
              <a:rPr lang="en-US" sz="6000" dirty="0"/>
              <a:t> of Commerce, National Weather Service; 2013. </a:t>
            </a:r>
            <a:r>
              <a:rPr lang="en-US" sz="6000" dirty="0">
                <a:hlinkClick r:id="rId2"/>
              </a:rPr>
              <a:t>http://www.nws.noaa.gov/om/hazstats.shtml</a:t>
            </a:r>
            <a:endParaRPr lang="en-US" sz="6000" dirty="0"/>
          </a:p>
          <a:p>
            <a:pPr marL="342900" lvl="1" indent="0" eaLnBrk="1" fontAlgn="auto" hangingPunct="1">
              <a:spcAft>
                <a:spcPts val="0"/>
              </a:spcAft>
              <a:buNone/>
              <a:defRPr/>
            </a:pPr>
            <a:r>
              <a:rPr lang="en-US" sz="6000" dirty="0"/>
              <a:t>**MMWR June 7, 2013; 62(22):433-436. (</a:t>
            </a:r>
            <a:r>
              <a:rPr lang="en-US" sz="6000" dirty="0" err="1"/>
              <a:t>W.Va</a:t>
            </a:r>
            <a:r>
              <a:rPr lang="en-US" sz="6000" dirty="0"/>
              <a:t>, </a:t>
            </a:r>
            <a:r>
              <a:rPr lang="en-US" sz="6000" dirty="0" err="1"/>
              <a:t>Va</a:t>
            </a:r>
            <a:r>
              <a:rPr lang="en-US" sz="6000" dirty="0"/>
              <a:t>, Ohio, MD 2012)</a:t>
            </a:r>
          </a:p>
          <a:p>
            <a:pPr marL="342900" lvl="1" indent="0" eaLnBrk="1" fontAlgn="auto" hangingPunct="1">
              <a:spcAft>
                <a:spcPts val="0"/>
              </a:spcAft>
              <a:buNone/>
              <a:defRPr/>
            </a:pPr>
            <a:endParaRPr lang="en-US" dirty="0"/>
          </a:p>
          <a:p>
            <a:pPr marL="342900" lvl="1" indent="0" eaLnBrk="1" fontAlgn="auto" hangingPunct="1">
              <a:spcAft>
                <a:spcPts val="0"/>
              </a:spcAft>
              <a:buNone/>
              <a:defRPr/>
            </a:pPr>
            <a:r>
              <a:rPr lang="en-US" dirty="0"/>
              <a:t>  </a:t>
            </a:r>
          </a:p>
        </p:txBody>
      </p:sp>
    </p:spTree>
    <p:extLst>
      <p:ext uri="{BB962C8B-B14F-4D97-AF65-F5344CB8AC3E}">
        <p14:creationId xmlns:p14="http://schemas.microsoft.com/office/powerpoint/2010/main" val="152233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133" y="932600"/>
            <a:ext cx="8229600" cy="523226"/>
          </a:xfrm>
        </p:spPr>
        <p:txBody>
          <a:bodyPr/>
          <a:lstStyle/>
          <a:p>
            <a:r>
              <a:rPr lang="en-US" sz="2700" b="1" dirty="0"/>
              <a:t>New York City, 2000-2011* (MMWR)</a:t>
            </a:r>
            <a:br>
              <a:rPr lang="en-US" b="1" dirty="0"/>
            </a:br>
            <a:endParaRPr lang="en-US" dirty="0"/>
          </a:p>
        </p:txBody>
      </p:sp>
      <p:sp>
        <p:nvSpPr>
          <p:cNvPr id="3" name="Content Placeholder 2"/>
          <p:cNvSpPr>
            <a:spLocks noGrp="1"/>
          </p:cNvSpPr>
          <p:nvPr>
            <p:ph idx="1"/>
          </p:nvPr>
        </p:nvSpPr>
        <p:spPr>
          <a:xfrm>
            <a:off x="457200" y="1738993"/>
            <a:ext cx="8461466" cy="4196443"/>
          </a:xfrm>
        </p:spPr>
        <p:txBody>
          <a:bodyPr>
            <a:normAutofit fontScale="77500" lnSpcReduction="20000"/>
          </a:bodyPr>
          <a:lstStyle/>
          <a:p>
            <a:r>
              <a:rPr lang="en-US" sz="3300" dirty="0"/>
              <a:t>Analysis of data hospitals, death certificates, medical examiner records </a:t>
            </a:r>
          </a:p>
          <a:p>
            <a:pPr lvl="1"/>
            <a:r>
              <a:rPr lang="en-US" sz="3000" dirty="0"/>
              <a:t>447 patients each year were treated for heat illness……. and released from EDs </a:t>
            </a:r>
          </a:p>
          <a:p>
            <a:pPr lvl="1"/>
            <a:r>
              <a:rPr lang="en-US" sz="3000" dirty="0"/>
              <a:t>152 per year were hospitalized; 13 died from heat stroke</a:t>
            </a:r>
          </a:p>
          <a:p>
            <a:pPr lvl="1"/>
            <a:r>
              <a:rPr lang="en-US" sz="3000" dirty="0"/>
              <a:t>Comorbidities were chronic diseases, mental health disorders, obesity </a:t>
            </a:r>
          </a:p>
          <a:p>
            <a:pPr marL="342900" lvl="1" indent="0">
              <a:buNone/>
            </a:pPr>
            <a:endParaRPr lang="en-US" sz="2850" dirty="0"/>
          </a:p>
          <a:p>
            <a:pPr marL="342900" lvl="1" indent="0">
              <a:buNone/>
            </a:pPr>
            <a:endParaRPr lang="en-US" sz="2850" dirty="0"/>
          </a:p>
          <a:p>
            <a:pPr marL="342900" lvl="1" indent="0">
              <a:buNone/>
            </a:pPr>
            <a:r>
              <a:rPr lang="en-US" sz="2400" dirty="0"/>
              <a:t> *Wheeler K, Lane K, Walters S, Matte T. Heat Illness and Deaths New  York City 2000-2011. MMWR. August 9, 2013; 62(31):617-621.</a:t>
            </a:r>
            <a:br>
              <a:rPr lang="en-US" sz="3375" dirty="0"/>
            </a:br>
            <a:endParaRPr lang="en-US" sz="3375" dirty="0"/>
          </a:p>
          <a:p>
            <a:pPr marL="0" lvl="1" indent="0">
              <a:spcBef>
                <a:spcPts val="0"/>
              </a:spcBef>
              <a:buNone/>
            </a:pPr>
            <a:endParaRPr lang="en-US" sz="1650" dirty="0"/>
          </a:p>
        </p:txBody>
      </p:sp>
    </p:spTree>
    <p:extLst>
      <p:ext uri="{BB962C8B-B14F-4D97-AF65-F5344CB8AC3E}">
        <p14:creationId xmlns:p14="http://schemas.microsoft.com/office/powerpoint/2010/main" val="25023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 y="869156"/>
            <a:ext cx="8939213" cy="510995"/>
          </a:xfrm>
        </p:spPr>
        <p:txBody>
          <a:bodyPr/>
          <a:lstStyle/>
          <a:p>
            <a:r>
              <a:rPr lang="en-US" sz="2700" b="1" dirty="0"/>
              <a:t>Health Professionals Know Why Some are at Increased Risk</a:t>
            </a:r>
          </a:p>
        </p:txBody>
      </p:sp>
      <p:sp>
        <p:nvSpPr>
          <p:cNvPr id="3" name="Content Placeholder 2"/>
          <p:cNvSpPr>
            <a:spLocks noGrp="1"/>
          </p:cNvSpPr>
          <p:nvPr>
            <p:ph idx="1"/>
          </p:nvPr>
        </p:nvSpPr>
        <p:spPr>
          <a:xfrm>
            <a:off x="457200" y="1380151"/>
            <a:ext cx="8229600" cy="4550461"/>
          </a:xfrm>
        </p:spPr>
        <p:txBody>
          <a:bodyPr/>
          <a:lstStyle/>
          <a:p>
            <a:r>
              <a:rPr lang="en-US" dirty="0"/>
              <a:t>Groups at increased risk:  </a:t>
            </a:r>
          </a:p>
          <a:p>
            <a:pPr lvl="2"/>
            <a:r>
              <a:rPr lang="en-US" dirty="0"/>
              <a:t>Elderly </a:t>
            </a:r>
          </a:p>
          <a:p>
            <a:pPr lvl="3"/>
            <a:r>
              <a:rPr lang="en-US" sz="1800" dirty="0"/>
              <a:t>sweat less, less thirst drive</a:t>
            </a:r>
          </a:p>
          <a:p>
            <a:pPr lvl="2"/>
            <a:r>
              <a:rPr lang="en-US" dirty="0"/>
              <a:t>Non-ambulatory </a:t>
            </a:r>
          </a:p>
          <a:p>
            <a:pPr lvl="3"/>
            <a:r>
              <a:rPr lang="en-US" sz="1800" dirty="0"/>
              <a:t>May not seek cooler locations or hydrate</a:t>
            </a:r>
          </a:p>
          <a:p>
            <a:pPr lvl="2"/>
            <a:r>
              <a:rPr lang="en-US" dirty="0"/>
              <a:t>Cardiopulmonary and renal conditions </a:t>
            </a:r>
          </a:p>
          <a:p>
            <a:pPr lvl="3"/>
            <a:r>
              <a:rPr lang="en-US" sz="1800" dirty="0"/>
              <a:t>Circulatory burden and dehydration</a:t>
            </a:r>
          </a:p>
          <a:p>
            <a:pPr lvl="2"/>
            <a:r>
              <a:rPr lang="en-US" dirty="0"/>
              <a:t>Mental health medications </a:t>
            </a:r>
          </a:p>
          <a:p>
            <a:pPr lvl="3"/>
            <a:r>
              <a:rPr lang="en-US" sz="1800" dirty="0"/>
              <a:t>Thermoregulation</a:t>
            </a:r>
          </a:p>
          <a:p>
            <a:pPr lvl="2"/>
            <a:r>
              <a:rPr lang="en-US" dirty="0"/>
              <a:t>Children (0-4) and older kids – thermoregulatory issues and activities</a:t>
            </a:r>
          </a:p>
          <a:p>
            <a:pPr lvl="2"/>
            <a:r>
              <a:rPr lang="en-US" dirty="0"/>
              <a:t>Sports Enthusiasts – may overdo</a:t>
            </a:r>
          </a:p>
          <a:p>
            <a:pPr lvl="2"/>
            <a:r>
              <a:rPr lang="en-US" dirty="0"/>
              <a:t>Laborers – may be placed at greater risk</a:t>
            </a:r>
          </a:p>
          <a:p>
            <a:pPr lvl="2"/>
            <a:r>
              <a:rPr lang="en-US" dirty="0"/>
              <a:t>Homeless – may not recognize the danger or have resources to cope</a:t>
            </a:r>
          </a:p>
        </p:txBody>
      </p:sp>
      <p:sp>
        <p:nvSpPr>
          <p:cNvPr id="4" name="AutoShape 2" descr="Image result for counseling patients with chronic illness"/>
          <p:cNvSpPr>
            <a:spLocks noChangeAspect="1" noChangeArrowheads="1"/>
          </p:cNvSpPr>
          <p:nvPr/>
        </p:nvSpPr>
        <p:spPr bwMode="auto">
          <a:xfrm>
            <a:off x="-23813"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9505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99247" y="971227"/>
            <a:ext cx="7725208" cy="364331"/>
          </a:xfrm>
        </p:spPr>
        <p:txBody>
          <a:bodyPr rtlCol="0">
            <a:noAutofit/>
          </a:bodyPr>
          <a:lstStyle/>
          <a:p>
            <a:pPr eaLnBrk="1" fontAlgn="auto" hangingPunct="1">
              <a:spcAft>
                <a:spcPts val="0"/>
              </a:spcAft>
              <a:defRPr/>
            </a:pPr>
            <a:r>
              <a:rPr lang="en-US" altLang="en-US" sz="2700" dirty="0">
                <a:solidFill>
                  <a:srgbClr val="1F497D"/>
                </a:solidFill>
              </a:rPr>
              <a:t>What does extreme heat mean for personal health?</a:t>
            </a:r>
          </a:p>
        </p:txBody>
      </p:sp>
      <p:sp>
        <p:nvSpPr>
          <p:cNvPr id="4" name="TextBox 3"/>
          <p:cNvSpPr txBox="1"/>
          <p:nvPr/>
        </p:nvSpPr>
        <p:spPr>
          <a:xfrm>
            <a:off x="389334" y="1530735"/>
            <a:ext cx="4161884" cy="4293483"/>
          </a:xfrm>
          <a:prstGeom prst="rect">
            <a:avLst/>
          </a:prstGeom>
          <a:noFill/>
        </p:spPr>
        <p:txBody>
          <a:bodyPr wrap="square">
            <a:spAutoFit/>
          </a:bodyPr>
          <a:lstStyle/>
          <a:p>
            <a:pPr marL="214313" indent="-214313">
              <a:buFont typeface="Wingdings" pitchFamily="2" charset="2"/>
              <a:buChar char="§"/>
              <a:defRPr/>
            </a:pPr>
            <a:r>
              <a:rPr lang="en-US" sz="2100" dirty="0">
                <a:solidFill>
                  <a:prstClr val="black"/>
                </a:solidFill>
              </a:rPr>
              <a:t>Mild Symptoms (rash, heat fatigue)</a:t>
            </a:r>
          </a:p>
          <a:p>
            <a:pPr marL="214313" indent="-214313">
              <a:buFont typeface="Wingdings" pitchFamily="2" charset="2"/>
              <a:buChar char="§"/>
              <a:defRPr/>
            </a:pPr>
            <a:r>
              <a:rPr lang="en-US" sz="2100" dirty="0">
                <a:solidFill>
                  <a:prstClr val="black"/>
                </a:solidFill>
              </a:rPr>
              <a:t>Heat Exhaustion</a:t>
            </a:r>
          </a:p>
          <a:p>
            <a:pPr marL="557213" lvl="1" indent="-214313">
              <a:buFont typeface="Wingdings" pitchFamily="2" charset="2"/>
              <a:buChar char="§"/>
              <a:defRPr/>
            </a:pPr>
            <a:r>
              <a:rPr lang="en-US" sz="2100" dirty="0">
                <a:solidFill>
                  <a:prstClr val="black"/>
                </a:solidFill>
              </a:rPr>
              <a:t>Thirst, rapid heart beat </a:t>
            </a:r>
          </a:p>
          <a:p>
            <a:pPr marL="557213" lvl="1" indent="-214313">
              <a:buFont typeface="Wingdings" pitchFamily="2" charset="2"/>
              <a:buChar char="§"/>
              <a:defRPr/>
            </a:pPr>
            <a:r>
              <a:rPr lang="en-US" sz="2100" dirty="0">
                <a:solidFill>
                  <a:prstClr val="black"/>
                </a:solidFill>
              </a:rPr>
              <a:t>Weak/Dizzy </a:t>
            </a:r>
          </a:p>
          <a:p>
            <a:pPr marL="557213" lvl="1" indent="-214313">
              <a:buFont typeface="Wingdings" pitchFamily="2" charset="2"/>
              <a:buChar char="§"/>
              <a:defRPr/>
            </a:pPr>
            <a:r>
              <a:rPr lang="en-US" sz="2100" dirty="0">
                <a:solidFill>
                  <a:prstClr val="black"/>
                </a:solidFill>
              </a:rPr>
              <a:t>Cramps/Headache</a:t>
            </a:r>
          </a:p>
          <a:p>
            <a:pPr marL="557213" lvl="1" indent="-214313">
              <a:buFont typeface="Wingdings" pitchFamily="2" charset="2"/>
              <a:buChar char="§"/>
              <a:defRPr/>
            </a:pPr>
            <a:r>
              <a:rPr lang="en-US" sz="2100" dirty="0">
                <a:solidFill>
                  <a:prstClr val="black"/>
                </a:solidFill>
              </a:rPr>
              <a:t>Nausea/Vomiting</a:t>
            </a:r>
          </a:p>
          <a:p>
            <a:pPr marL="557213" lvl="1" indent="-214313">
              <a:buFont typeface="Wingdings" pitchFamily="2" charset="2"/>
              <a:buChar char="§"/>
              <a:defRPr/>
            </a:pPr>
            <a:r>
              <a:rPr lang="en-US" sz="2100" dirty="0">
                <a:solidFill>
                  <a:prstClr val="black"/>
                </a:solidFill>
              </a:rPr>
              <a:t>Profuse Sweating</a:t>
            </a:r>
          </a:p>
          <a:p>
            <a:pPr marL="214313" indent="-214313">
              <a:buFont typeface="Wingdings" pitchFamily="2" charset="2"/>
              <a:buChar char="§"/>
              <a:defRPr/>
            </a:pPr>
            <a:r>
              <a:rPr lang="en-US" sz="2100" dirty="0">
                <a:solidFill>
                  <a:prstClr val="black"/>
                </a:solidFill>
              </a:rPr>
              <a:t>Heat Stroke: </a:t>
            </a:r>
          </a:p>
          <a:p>
            <a:pPr marL="557213" lvl="1" indent="-214313">
              <a:buFont typeface="Wingdings" pitchFamily="2" charset="2"/>
              <a:buChar char="§"/>
              <a:defRPr/>
            </a:pPr>
            <a:r>
              <a:rPr lang="en-US" sz="2100" dirty="0">
                <a:solidFill>
                  <a:prstClr val="black"/>
                </a:solidFill>
              </a:rPr>
              <a:t>Confusion, Fainting, Coma</a:t>
            </a:r>
          </a:p>
          <a:p>
            <a:pPr marL="557213" lvl="1" indent="-214313">
              <a:buFont typeface="Wingdings" pitchFamily="2" charset="2"/>
              <a:buChar char="§"/>
              <a:defRPr/>
            </a:pPr>
            <a:r>
              <a:rPr lang="en-US" sz="2100" dirty="0">
                <a:solidFill>
                  <a:prstClr val="black"/>
                </a:solidFill>
              </a:rPr>
              <a:t>Skin dry or moist </a:t>
            </a:r>
          </a:p>
          <a:p>
            <a:pPr marL="557213" lvl="1" indent="-214313">
              <a:buFont typeface="Wingdings" pitchFamily="2" charset="2"/>
              <a:buChar char="§"/>
              <a:defRPr/>
            </a:pPr>
            <a:r>
              <a:rPr lang="en-US" sz="2100" dirty="0">
                <a:solidFill>
                  <a:prstClr val="black"/>
                </a:solidFill>
              </a:rPr>
              <a:t>Core (rectal) temp&gt;104⁰</a:t>
            </a:r>
          </a:p>
          <a:p>
            <a:pPr marL="214313" indent="-214313">
              <a:buFont typeface="Wingdings" pitchFamily="2" charset="2"/>
              <a:buChar char="§"/>
              <a:defRPr/>
            </a:pPr>
            <a:r>
              <a:rPr lang="en-US" sz="2100" dirty="0">
                <a:solidFill>
                  <a:prstClr val="black"/>
                </a:solidFill>
              </a:rPr>
              <a:t>Risk of Mortality </a:t>
            </a:r>
          </a:p>
        </p:txBody>
      </p:sp>
      <p:sp>
        <p:nvSpPr>
          <p:cNvPr id="778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27C3A87-1427-4AA4-8C46-85A43FD564AC}" type="slidenum">
              <a:rPr lang="en-US" sz="900">
                <a:solidFill>
                  <a:srgbClr val="898989"/>
                </a:solidFill>
              </a:rPr>
              <a:pPr fontAlgn="base">
                <a:lnSpc>
                  <a:spcPct val="100000"/>
                </a:lnSpc>
                <a:spcBef>
                  <a:spcPct val="0"/>
                </a:spcBef>
                <a:spcAft>
                  <a:spcPct val="0"/>
                </a:spcAft>
                <a:buFontTx/>
                <a:buNone/>
              </a:pPr>
              <a:t>14</a:t>
            </a:fld>
            <a:endParaRPr lang="en-US" sz="900">
              <a:solidFill>
                <a:srgbClr val="898989"/>
              </a:solidFill>
            </a:endParaRPr>
          </a:p>
        </p:txBody>
      </p:sp>
      <p:pic>
        <p:nvPicPr>
          <p:cNvPr id="778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108597"/>
            <a:ext cx="28575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91100" y="5624514"/>
            <a:ext cx="4030436" cy="323165"/>
          </a:xfrm>
          <a:prstGeom prst="rect">
            <a:avLst/>
          </a:prstGeom>
          <a:noFill/>
        </p:spPr>
        <p:txBody>
          <a:bodyPr wrap="square" rtlCol="0">
            <a:spAutoFit/>
          </a:bodyPr>
          <a:lstStyle/>
          <a:p>
            <a:r>
              <a:rPr lang="en-US" sz="1500" dirty="0"/>
              <a:t>*http://www.cdc.gov/extremeheat/warning.html</a:t>
            </a:r>
          </a:p>
        </p:txBody>
      </p:sp>
    </p:spTree>
    <p:extLst>
      <p:ext uri="{BB962C8B-B14F-4D97-AF65-F5344CB8AC3E}">
        <p14:creationId xmlns:p14="http://schemas.microsoft.com/office/powerpoint/2010/main" val="87034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Do about Heat Illness</a:t>
            </a:r>
          </a:p>
        </p:txBody>
      </p:sp>
      <p:sp>
        <p:nvSpPr>
          <p:cNvPr id="3" name="Content Placeholder 2"/>
          <p:cNvSpPr>
            <a:spLocks noGrp="1"/>
          </p:cNvSpPr>
          <p:nvPr>
            <p:ph idx="1"/>
          </p:nvPr>
        </p:nvSpPr>
        <p:spPr/>
        <p:txBody>
          <a:bodyPr/>
          <a:lstStyle/>
          <a:p>
            <a:r>
              <a:rPr lang="en-US" dirty="0"/>
              <a:t>If mild, hydrate and get out from heat</a:t>
            </a:r>
          </a:p>
          <a:p>
            <a:r>
              <a:rPr lang="en-US" dirty="0"/>
              <a:t>If more severe (heat exhaustion), hydrate, cool, move to a cooler location</a:t>
            </a:r>
          </a:p>
          <a:p>
            <a:r>
              <a:rPr lang="en-US" dirty="0"/>
              <a:t>If heat stroke, seek emergency care </a:t>
            </a:r>
          </a:p>
        </p:txBody>
      </p:sp>
    </p:spTree>
    <p:extLst>
      <p:ext uri="{BB962C8B-B14F-4D97-AF65-F5344CB8AC3E}">
        <p14:creationId xmlns:p14="http://schemas.microsoft.com/office/powerpoint/2010/main" val="18110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UHI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316" y="1020367"/>
            <a:ext cx="5657850" cy="351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p:cNvSpPr txBox="1">
            <a:spLocks noChangeArrowheads="1"/>
          </p:cNvSpPr>
          <p:nvPr/>
        </p:nvSpPr>
        <p:spPr bwMode="auto">
          <a:xfrm>
            <a:off x="1502569" y="4906566"/>
            <a:ext cx="675203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sz="2100" dirty="0">
                <a:solidFill>
                  <a:prstClr val="black"/>
                </a:solidFill>
              </a:rPr>
              <a:t>Less cooling green spaces, less air flow due to large buildings,  and more heat absorbing surfaces can make cities hotter.</a:t>
            </a:r>
          </a:p>
        </p:txBody>
      </p:sp>
    </p:spTree>
    <p:extLst>
      <p:ext uri="{BB962C8B-B14F-4D97-AF65-F5344CB8AC3E}">
        <p14:creationId xmlns:p14="http://schemas.microsoft.com/office/powerpoint/2010/main" val="338632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Heat Injury and Mortality</a:t>
            </a:r>
          </a:p>
        </p:txBody>
      </p:sp>
      <p:sp>
        <p:nvSpPr>
          <p:cNvPr id="3" name="Content Placeholder 2"/>
          <p:cNvSpPr>
            <a:spLocks noGrp="1"/>
          </p:cNvSpPr>
          <p:nvPr>
            <p:ph idx="1"/>
          </p:nvPr>
        </p:nvSpPr>
        <p:spPr/>
        <p:txBody>
          <a:bodyPr/>
          <a:lstStyle/>
          <a:p>
            <a:r>
              <a:rPr lang="en-US" dirty="0"/>
              <a:t>Adequately protecting people requires clinical AND public health efforts</a:t>
            </a:r>
          </a:p>
          <a:p>
            <a:r>
              <a:rPr lang="en-US" dirty="0"/>
              <a:t>Communication is key  </a:t>
            </a:r>
          </a:p>
          <a:p>
            <a:r>
              <a:rPr lang="en-US" dirty="0"/>
              <a:t>Clinical teams can reach their vulnerable patients </a:t>
            </a:r>
          </a:p>
          <a:p>
            <a:pPr lvl="1"/>
            <a:r>
              <a:rPr lang="en-US" dirty="0"/>
              <a:t>Call elders who live alone, caretakers of the non-ambulatory</a:t>
            </a:r>
          </a:p>
          <a:p>
            <a:pPr lvl="1"/>
            <a:r>
              <a:rPr lang="en-US" dirty="0"/>
              <a:t>Post relevant information or provide handouts  during warm months</a:t>
            </a:r>
          </a:p>
          <a:p>
            <a:r>
              <a:rPr lang="en-US" dirty="0"/>
              <a:t>Public Health teams can reach the vulnerable</a:t>
            </a:r>
          </a:p>
          <a:p>
            <a:r>
              <a:rPr lang="en-US" dirty="0"/>
              <a:t>Government has a role also- coordination/communication</a:t>
            </a:r>
          </a:p>
        </p:txBody>
      </p:sp>
    </p:spTree>
    <p:extLst>
      <p:ext uri="{BB962C8B-B14F-4D97-AF65-F5344CB8AC3E}">
        <p14:creationId xmlns:p14="http://schemas.microsoft.com/office/powerpoint/2010/main" val="409356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441993"/>
            <a:ext cx="8229600" cy="472028"/>
          </a:xfrm>
        </p:spPr>
        <p:txBody>
          <a:bodyPr/>
          <a:lstStyle/>
          <a:p>
            <a:r>
              <a:rPr lang="en-US" sz="2700" dirty="0"/>
              <a:t>Preventing Mortality, continued</a:t>
            </a:r>
          </a:p>
        </p:txBody>
      </p:sp>
      <p:sp>
        <p:nvSpPr>
          <p:cNvPr id="3" name="Content Placeholder 2"/>
          <p:cNvSpPr>
            <a:spLocks noGrp="1"/>
          </p:cNvSpPr>
          <p:nvPr>
            <p:ph idx="1"/>
          </p:nvPr>
        </p:nvSpPr>
        <p:spPr>
          <a:xfrm>
            <a:off x="582930" y="1691879"/>
            <a:ext cx="8561070" cy="3531395"/>
          </a:xfrm>
        </p:spPr>
        <p:txBody>
          <a:bodyPr/>
          <a:lstStyle/>
          <a:p>
            <a:r>
              <a:rPr lang="en-US" sz="2100" dirty="0"/>
              <a:t>Risk Communication (at the right time)</a:t>
            </a:r>
          </a:p>
          <a:p>
            <a:pPr lvl="1"/>
            <a:r>
              <a:rPr lang="en-US" dirty="0"/>
              <a:t>At Clinical Sites: identify and warn those at risk;</a:t>
            </a:r>
          </a:p>
          <a:p>
            <a:pPr marL="342900" lvl="1" indent="0">
              <a:buNone/>
            </a:pPr>
            <a:r>
              <a:rPr lang="en-US" dirty="0">
                <a:solidFill>
                  <a:prstClr val="black"/>
                </a:solidFill>
              </a:rPr>
              <a:t>call elders who live alone or caretakers. </a:t>
            </a:r>
          </a:p>
          <a:p>
            <a:pPr marL="342900" lvl="1" indent="0">
              <a:buNone/>
            </a:pPr>
            <a:r>
              <a:rPr lang="en-US" dirty="0">
                <a:solidFill>
                  <a:prstClr val="black"/>
                </a:solidFill>
              </a:rPr>
              <a:t>Posters, mail, hand out information (next slide) </a:t>
            </a:r>
            <a:r>
              <a:rPr lang="en-US" dirty="0"/>
              <a:t> </a:t>
            </a:r>
          </a:p>
          <a:p>
            <a:pPr lvl="1"/>
            <a:r>
              <a:rPr lang="en-US" dirty="0">
                <a:solidFill>
                  <a:prstClr val="black"/>
                </a:solidFill>
              </a:rPr>
              <a:t>By Mass media (radio, television)     </a:t>
            </a:r>
          </a:p>
          <a:p>
            <a:pPr lvl="2"/>
            <a:r>
              <a:rPr lang="en-US" sz="2100" dirty="0">
                <a:solidFill>
                  <a:prstClr val="black"/>
                </a:solidFill>
              </a:rPr>
              <a:t>Heat Alerts </a:t>
            </a:r>
          </a:p>
          <a:p>
            <a:r>
              <a:rPr lang="en-US" sz="2100" dirty="0"/>
              <a:t>Public Health/Local Government Resources</a:t>
            </a:r>
          </a:p>
          <a:p>
            <a:pPr lvl="1"/>
            <a:r>
              <a:rPr lang="en-US" dirty="0"/>
              <a:t>Cooling centers</a:t>
            </a:r>
          </a:p>
          <a:p>
            <a:pPr lvl="1"/>
            <a:r>
              <a:rPr lang="en-US" dirty="0"/>
              <a:t>Outreach teams</a:t>
            </a:r>
          </a:p>
          <a:p>
            <a:pPr lvl="1"/>
            <a:r>
              <a:rPr lang="en-US" dirty="0">
                <a:solidFill>
                  <a:prstClr val="black"/>
                </a:solidFill>
              </a:rPr>
              <a:t>Neighborhood: buddy systems, block captains</a:t>
            </a:r>
          </a:p>
        </p:txBody>
      </p:sp>
      <p:pic>
        <p:nvPicPr>
          <p:cNvPr id="4" name="Picture 3"/>
          <p:cNvPicPr>
            <a:picLocks noChangeAspect="1"/>
          </p:cNvPicPr>
          <p:nvPr/>
        </p:nvPicPr>
        <p:blipFill>
          <a:blip r:embed="rId2"/>
          <a:stretch>
            <a:fillRect/>
          </a:stretch>
        </p:blipFill>
        <p:spPr>
          <a:xfrm>
            <a:off x="6574178" y="1312610"/>
            <a:ext cx="2523963" cy="2144966"/>
          </a:xfrm>
          <a:prstGeom prst="rect">
            <a:avLst/>
          </a:prstGeom>
        </p:spPr>
      </p:pic>
      <p:pic>
        <p:nvPicPr>
          <p:cNvPr id="5" name="Picture 4"/>
          <p:cNvPicPr>
            <a:picLocks noChangeAspect="1"/>
          </p:cNvPicPr>
          <p:nvPr/>
        </p:nvPicPr>
        <p:blipFill>
          <a:blip r:embed="rId3"/>
          <a:stretch>
            <a:fillRect/>
          </a:stretch>
        </p:blipFill>
        <p:spPr>
          <a:xfrm>
            <a:off x="6574179" y="4537473"/>
            <a:ext cx="2523962" cy="2320527"/>
          </a:xfrm>
          <a:prstGeom prst="rect">
            <a:avLst/>
          </a:prstGeom>
        </p:spPr>
      </p:pic>
    </p:spTree>
    <p:extLst>
      <p:ext uri="{BB962C8B-B14F-4D97-AF65-F5344CB8AC3E}">
        <p14:creationId xmlns:p14="http://schemas.microsoft.com/office/powerpoint/2010/main" val="299570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4435" y="222885"/>
            <a:ext cx="11430000" cy="6429375"/>
          </a:xfrm>
          <a:prstGeom prst="rect">
            <a:avLst/>
          </a:prstGeom>
        </p:spPr>
      </p:pic>
    </p:spTree>
    <p:extLst>
      <p:ext uri="{BB962C8B-B14F-4D97-AF65-F5344CB8AC3E}">
        <p14:creationId xmlns:p14="http://schemas.microsoft.com/office/powerpoint/2010/main" val="13264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en-US" altLang="en-US" dirty="0"/>
              <a:t>DECLARATIONS</a:t>
            </a:r>
          </a:p>
        </p:txBody>
      </p:sp>
      <p:sp>
        <p:nvSpPr>
          <p:cNvPr id="70659" name="Rectangle 3"/>
          <p:cNvSpPr>
            <a:spLocks noGrp="1" noChangeArrowheads="1"/>
          </p:cNvSpPr>
          <p:nvPr>
            <p:ph idx="1"/>
          </p:nvPr>
        </p:nvSpPr>
        <p:spPr/>
        <p:txBody>
          <a:bodyPr/>
          <a:lstStyle/>
          <a:p>
            <a:endParaRPr lang="en-US" altLang="en-US" dirty="0"/>
          </a:p>
          <a:p>
            <a:endParaRPr lang="en-US" altLang="en-US" dirty="0"/>
          </a:p>
          <a:p>
            <a:endParaRPr lang="en-US" altLang="en-US" dirty="0"/>
          </a:p>
        </p:txBody>
      </p:sp>
      <p:sp>
        <p:nvSpPr>
          <p:cNvPr id="70660" name="Rectangle 4"/>
          <p:cNvSpPr>
            <a:spLocks noChangeArrowheads="1"/>
          </p:cNvSpPr>
          <p:nvPr/>
        </p:nvSpPr>
        <p:spPr bwMode="auto">
          <a:xfrm>
            <a:off x="1943100" y="2114550"/>
            <a:ext cx="5205413"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2100" dirty="0">
              <a:effectLst>
                <a:outerShdw blurRad="38100" dist="38100" dir="2700000" algn="tl">
                  <a:srgbClr val="C0C0C0"/>
                </a:outerShdw>
              </a:effectLst>
            </a:endParaRPr>
          </a:p>
          <a:p>
            <a:pPr algn="ctr"/>
            <a:endParaRPr lang="en-US" altLang="en-US" sz="2100" dirty="0">
              <a:effectLst>
                <a:outerShdw blurRad="38100" dist="38100" dir="2700000" algn="tl">
                  <a:srgbClr val="C0C0C0"/>
                </a:outerShdw>
              </a:effectLst>
            </a:endParaRPr>
          </a:p>
          <a:p>
            <a:pPr algn="ctr"/>
            <a:r>
              <a:rPr lang="en-US" altLang="en-US" sz="2100" dirty="0">
                <a:effectLst>
                  <a:outerShdw blurRad="38100" dist="38100" dir="2700000" algn="tl">
                    <a:srgbClr val="C0C0C0"/>
                  </a:outerShdw>
                </a:effectLst>
              </a:rPr>
              <a:t>I Have No Commercial Interests </a:t>
            </a:r>
          </a:p>
          <a:p>
            <a:pPr algn="ctr"/>
            <a:r>
              <a:rPr lang="en-US" altLang="en-US" sz="2100" dirty="0">
                <a:effectLst>
                  <a:outerShdw blurRad="38100" dist="38100" dir="2700000" algn="tl">
                    <a:srgbClr val="C0C0C0"/>
                  </a:outerShdw>
                </a:effectLst>
              </a:rPr>
              <a:t>to Declare Related to this Presentation </a:t>
            </a:r>
          </a:p>
          <a:p>
            <a:pPr algn="ctr"/>
            <a:endParaRPr lang="en-US" altLang="en-US" sz="2100" dirty="0">
              <a:effectLst>
                <a:outerShdw blurRad="38100" dist="38100" dir="2700000" algn="tl">
                  <a:srgbClr val="C0C0C0"/>
                </a:outerShdw>
              </a:effectLst>
            </a:endParaRPr>
          </a:p>
          <a:p>
            <a:pPr algn="ctr"/>
            <a:endParaRPr lang="en-US" altLang="en-US" sz="2100" dirty="0">
              <a:effectLst>
                <a:outerShdw blurRad="38100" dist="38100" dir="2700000" algn="tl">
                  <a:srgbClr val="C0C0C0"/>
                </a:outerShdw>
              </a:effectLst>
            </a:endParaRPr>
          </a:p>
          <a:p>
            <a:pPr algn="ctr"/>
            <a:endParaRPr lang="en-US" altLang="en-US" sz="2100" dirty="0">
              <a:effectLst>
                <a:outerShdw blurRad="38100" dist="38100" dir="2700000" algn="tl">
                  <a:srgbClr val="C0C0C0"/>
                </a:outerShdw>
              </a:effectLst>
            </a:endParaRPr>
          </a:p>
          <a:p>
            <a:pPr algn="ctr"/>
            <a:r>
              <a:rPr lang="en-US" altLang="en-US" sz="2100" dirty="0">
                <a:effectLst>
                  <a:outerShdw blurRad="38100" dist="38100" dir="2700000" algn="tl">
                    <a:srgbClr val="C0C0C0"/>
                  </a:outerShdw>
                </a:effectLst>
              </a:rPr>
              <a:t>Presentation is partially supported by the</a:t>
            </a:r>
          </a:p>
          <a:p>
            <a:pPr algn="ctr"/>
            <a:r>
              <a:rPr lang="en-US" altLang="en-US" sz="2100" dirty="0">
                <a:effectLst>
                  <a:outerShdw blurRad="38100" dist="38100" dir="2700000" algn="tl">
                    <a:srgbClr val="C0C0C0"/>
                  </a:outerShdw>
                </a:effectLst>
              </a:rPr>
              <a:t>George Mason University Foundation</a:t>
            </a:r>
          </a:p>
        </p:txBody>
      </p:sp>
    </p:spTree>
    <p:extLst>
      <p:ext uri="{BB962C8B-B14F-4D97-AF65-F5344CB8AC3E}">
        <p14:creationId xmlns:p14="http://schemas.microsoft.com/office/powerpoint/2010/main" val="230643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5" y="419100"/>
            <a:ext cx="12140045" cy="6900863"/>
          </a:xfrm>
          <a:prstGeom prst="rect">
            <a:avLst/>
          </a:prstGeom>
        </p:spPr>
      </p:pic>
    </p:spTree>
    <p:extLst>
      <p:ext uri="{BB962C8B-B14F-4D97-AF65-F5344CB8AC3E}">
        <p14:creationId xmlns:p14="http://schemas.microsoft.com/office/powerpoint/2010/main" val="290621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214313"/>
            <a:ext cx="11430000" cy="6429375"/>
          </a:xfrm>
          <a:prstGeom prst="rect">
            <a:avLst/>
          </a:prstGeom>
        </p:spPr>
      </p:pic>
    </p:spTree>
    <p:extLst>
      <p:ext uri="{BB962C8B-B14F-4D97-AF65-F5344CB8AC3E}">
        <p14:creationId xmlns:p14="http://schemas.microsoft.com/office/powerpoint/2010/main" val="233736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59669" y="1181100"/>
            <a:ext cx="6691313" cy="933450"/>
          </a:xfrm>
        </p:spPr>
        <p:txBody>
          <a:bodyPr/>
          <a:lstStyle/>
          <a:p>
            <a:pPr eaLnBrk="1" hangingPunct="1"/>
            <a:r>
              <a:rPr lang="en-US" sz="3000" dirty="0"/>
              <a:t>Adaptation is Saving Lives</a:t>
            </a:r>
          </a:p>
        </p:txBody>
      </p:sp>
      <p:sp>
        <p:nvSpPr>
          <p:cNvPr id="84995" name="Rectangle 3"/>
          <p:cNvSpPr>
            <a:spLocks noGrp="1" noChangeArrowheads="1"/>
          </p:cNvSpPr>
          <p:nvPr>
            <p:ph type="body" sz="half" idx="1"/>
          </p:nvPr>
        </p:nvSpPr>
        <p:spPr>
          <a:xfrm>
            <a:off x="2206228" y="3502819"/>
            <a:ext cx="3028951" cy="1953816"/>
          </a:xfrm>
        </p:spPr>
        <p:txBody>
          <a:bodyPr/>
          <a:lstStyle/>
          <a:p>
            <a:pPr marL="0" indent="0" eaLnBrk="1" hangingPunct="1">
              <a:buNone/>
            </a:pPr>
            <a:endParaRPr lang="en-US" sz="1800" b="1" dirty="0">
              <a:solidFill>
                <a:schemeClr val="tx2"/>
              </a:solidFill>
              <a:latin typeface="Comic Sans MS" panose="030F0702030302020204" pitchFamily="66" charset="0"/>
            </a:endParaRPr>
          </a:p>
        </p:txBody>
      </p:sp>
      <p:pic>
        <p:nvPicPr>
          <p:cNvPr id="84996" name="Picture 4" descr="radio"/>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35179" y="1831777"/>
            <a:ext cx="2178664" cy="1537531"/>
          </a:xfrm>
          <a:ln>
            <a:solidFill>
              <a:schemeClr val="tx1"/>
            </a:solidFill>
            <a:miter lim="800000"/>
            <a:headEnd/>
            <a:tailEnd/>
          </a:ln>
        </p:spPr>
      </p:pic>
      <p:pic>
        <p:nvPicPr>
          <p:cNvPr id="84997" name="Picture 5" descr="tv outre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990" y="1831777"/>
            <a:ext cx="3028950" cy="1953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998" name="Picture 6" descr="senior 2"/>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118858" y="3710149"/>
            <a:ext cx="3090971" cy="1961556"/>
          </a:xfrm>
          <a:ln>
            <a:solidFill>
              <a:schemeClr val="tx1"/>
            </a:solidFill>
            <a:miter lim="800000"/>
            <a:headEnd/>
            <a:tailEnd/>
          </a:ln>
        </p:spPr>
      </p:pic>
      <p:pic>
        <p:nvPicPr>
          <p:cNvPr id="2" name="Picture 1"/>
          <p:cNvPicPr>
            <a:picLocks noChangeAspect="1"/>
          </p:cNvPicPr>
          <p:nvPr/>
        </p:nvPicPr>
        <p:blipFill>
          <a:blip r:embed="rId6"/>
          <a:stretch>
            <a:fillRect/>
          </a:stretch>
        </p:blipFill>
        <p:spPr>
          <a:xfrm>
            <a:off x="1565310" y="4076106"/>
            <a:ext cx="3031694" cy="1810669"/>
          </a:xfrm>
          <a:prstGeom prst="rect">
            <a:avLst/>
          </a:prstGeom>
        </p:spPr>
      </p:pic>
    </p:spTree>
    <p:extLst>
      <p:ext uri="{BB962C8B-B14F-4D97-AF65-F5344CB8AC3E}">
        <p14:creationId xmlns:p14="http://schemas.microsoft.com/office/powerpoint/2010/main" val="96364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sz="quarter"/>
          </p:nvPr>
        </p:nvSpPr>
        <p:spPr>
          <a:xfrm>
            <a:off x="579665" y="857251"/>
            <a:ext cx="8001680" cy="603647"/>
          </a:xfrm>
        </p:spPr>
        <p:txBody>
          <a:bodyPr/>
          <a:lstStyle/>
          <a:p>
            <a:pPr eaLnBrk="1" hangingPunct="1"/>
            <a:r>
              <a:rPr lang="en-US" sz="2400" dirty="0">
                <a:latin typeface="Arial" panose="020B0604020202020204" pitchFamily="34" charset="0"/>
              </a:rPr>
              <a:t>Community strategies to reduce heat risks </a:t>
            </a:r>
            <a:br>
              <a:rPr lang="en-US" sz="2400" dirty="0">
                <a:latin typeface="Arial" panose="020B0604020202020204" pitchFamily="34" charset="0"/>
              </a:rPr>
            </a:br>
            <a:r>
              <a:rPr lang="en-US" sz="2400" dirty="0">
                <a:latin typeface="Arial" panose="020B0604020202020204" pitchFamily="34" charset="0"/>
              </a:rPr>
              <a:t>Cooler areas have vegetation and/or water   </a:t>
            </a:r>
            <a:endParaRPr lang="en-US" sz="3000" dirty="0"/>
          </a:p>
        </p:txBody>
      </p:sp>
      <p:pic>
        <p:nvPicPr>
          <p:cNvPr id="89091" name="Picture 3" descr="cool block white roof"/>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438095" y="4048125"/>
            <a:ext cx="3143250" cy="1551385"/>
          </a:xfrm>
          <a:ln>
            <a:solidFill>
              <a:schemeClr val="tx1"/>
            </a:solidFill>
            <a:miter lim="800000"/>
            <a:headEnd/>
            <a:tailEnd/>
          </a:ln>
        </p:spPr>
      </p:pic>
      <p:pic>
        <p:nvPicPr>
          <p:cNvPr id="89092" name="Picture 4" descr="cool ive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183426" y="2105196"/>
            <a:ext cx="2397919" cy="1643063"/>
          </a:xfrm>
          <a:ln>
            <a:solidFill>
              <a:schemeClr val="tx1"/>
            </a:solidFill>
            <a:miter lim="800000"/>
            <a:headEnd/>
            <a:tailEnd/>
          </a:ln>
        </p:spPr>
      </p:pic>
      <p:pic>
        <p:nvPicPr>
          <p:cNvPr id="89093" name="Picture 6" descr="UHI0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65" y="1991917"/>
            <a:ext cx="2351484" cy="16490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9094" name="Picture 7" descr="sidewal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924" y="4048124"/>
            <a:ext cx="2343150" cy="17966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9095" name="Picture 8" descr="community stre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55" y="4048125"/>
            <a:ext cx="2014538" cy="179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32572" y="1918097"/>
            <a:ext cx="2399109" cy="172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74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(and Tool Kit)</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029925" y="1063228"/>
            <a:ext cx="7307036" cy="3878036"/>
          </a:xfrm>
          <a:prstGeom prst="rect">
            <a:avLst/>
          </a:prstGeom>
        </p:spPr>
      </p:pic>
      <p:sp>
        <p:nvSpPr>
          <p:cNvPr id="6" name="TextBox 5"/>
          <p:cNvSpPr txBox="1"/>
          <p:nvPr/>
        </p:nvSpPr>
        <p:spPr>
          <a:xfrm>
            <a:off x="457200" y="5323115"/>
            <a:ext cx="8572500" cy="369332"/>
          </a:xfrm>
          <a:prstGeom prst="rect">
            <a:avLst/>
          </a:prstGeom>
          <a:noFill/>
        </p:spPr>
        <p:txBody>
          <a:bodyPr wrap="square" rtlCol="0">
            <a:spAutoFit/>
          </a:bodyPr>
          <a:lstStyle/>
          <a:p>
            <a:r>
              <a:rPr lang="en-US" dirty="0"/>
              <a:t>http://www.cdc.gov/climateandhealth/pubs/ClimateChangeandExtremeHeatEvents.pdf</a:t>
            </a:r>
          </a:p>
        </p:txBody>
      </p:sp>
    </p:spTree>
    <p:extLst>
      <p:ext uri="{BB962C8B-B14F-4D97-AF65-F5344CB8AC3E}">
        <p14:creationId xmlns:p14="http://schemas.microsoft.com/office/powerpoint/2010/main" val="329166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Heat Section </a:t>
            </a:r>
          </a:p>
        </p:txBody>
      </p:sp>
      <p:pic>
        <p:nvPicPr>
          <p:cNvPr id="2050" name="Picture 2" descr="http://www.bluewallpaper.org/backgrounds/melted-ice-119977.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42123" y="1747158"/>
            <a:ext cx="5431155" cy="282744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3093893" y="5200186"/>
            <a:ext cx="3561484" cy="58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685800" eaLnBrk="1" hangingPunct="1">
              <a:defRPr/>
            </a:pPr>
            <a:r>
              <a:rPr lang="en-US" sz="3300" dirty="0">
                <a:solidFill>
                  <a:sysClr val="windowText" lastClr="000000"/>
                </a:solidFill>
                <a:latin typeface="Calibri"/>
              </a:rPr>
              <a:t>Thank You!</a:t>
            </a:r>
          </a:p>
          <a:p>
            <a:pPr defTabSz="685800" eaLnBrk="1" hangingPunct="1">
              <a:defRPr/>
            </a:pPr>
            <a:r>
              <a:rPr lang="en-US" sz="3300" dirty="0">
                <a:solidFill>
                  <a:sysClr val="windowText" lastClr="000000"/>
                </a:solidFill>
                <a:latin typeface="Calibri"/>
              </a:rPr>
              <a:t>msarfaty@gmu.edu</a:t>
            </a:r>
            <a:br>
              <a:rPr lang="en-US" sz="3300" dirty="0">
                <a:solidFill>
                  <a:sysClr val="windowText" lastClr="000000"/>
                </a:solidFill>
                <a:latin typeface="Calibri"/>
              </a:rPr>
            </a:br>
            <a:r>
              <a:rPr lang="en-US" sz="3300" dirty="0">
                <a:solidFill>
                  <a:sysClr val="windowText" lastClr="000000"/>
                </a:solidFill>
                <a:latin typeface="Calibri"/>
              </a:rPr>
              <a:t> </a:t>
            </a:r>
          </a:p>
        </p:txBody>
      </p:sp>
    </p:spTree>
    <p:extLst>
      <p:ext uri="{BB962C8B-B14F-4D97-AF65-F5344CB8AC3E}">
        <p14:creationId xmlns:p14="http://schemas.microsoft.com/office/powerpoint/2010/main" val="150694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0138" y="1063229"/>
            <a:ext cx="9073862" cy="627892"/>
          </a:xfrm>
        </p:spPr>
        <p:txBody>
          <a:bodyPr/>
          <a:lstStyle/>
          <a:p>
            <a:pPr algn="ctr"/>
            <a:r>
              <a:rPr lang="en-US" altLang="en-US" b="1" dirty="0">
                <a:solidFill>
                  <a:srgbClr val="1F497D"/>
                </a:solidFill>
              </a:rPr>
              <a:t>Significance of Heat</a:t>
            </a:r>
            <a:br>
              <a:rPr lang="en-US" altLang="en-US" b="1" dirty="0">
                <a:solidFill>
                  <a:srgbClr val="1F497D"/>
                </a:solidFill>
              </a:rPr>
            </a:br>
            <a:r>
              <a:rPr lang="en-US" altLang="en-US" sz="2400" b="1" dirty="0">
                <a:solidFill>
                  <a:srgbClr val="1F497D"/>
                </a:solidFill>
              </a:rPr>
              <a:t> </a:t>
            </a:r>
          </a:p>
        </p:txBody>
      </p:sp>
      <p:pic>
        <p:nvPicPr>
          <p:cNvPr id="522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0783" y="1797916"/>
            <a:ext cx="3752849" cy="3310784"/>
          </a:xfrm>
          <a:noFill/>
        </p:spPr>
      </p:pic>
      <p:sp>
        <p:nvSpPr>
          <p:cNvPr id="5" name="TextBox 4"/>
          <p:cNvSpPr txBox="1"/>
          <p:nvPr/>
        </p:nvSpPr>
        <p:spPr>
          <a:xfrm>
            <a:off x="0" y="5338330"/>
            <a:ext cx="8993332" cy="461665"/>
          </a:xfrm>
          <a:prstGeom prst="rect">
            <a:avLst/>
          </a:prstGeom>
          <a:noFill/>
        </p:spPr>
        <p:txBody>
          <a:bodyPr wrap="square" rtlCol="0">
            <a:spAutoFit/>
          </a:bodyPr>
          <a:lstStyle/>
          <a:p>
            <a:pPr algn="ctr"/>
            <a:r>
              <a:rPr lang="en-US" altLang="en-US" sz="2400" b="1" dirty="0">
                <a:solidFill>
                  <a:srgbClr val="1F497D"/>
                </a:solidFill>
                <a:ea typeface="ＭＳ Ｐゴシック" charset="-128"/>
              </a:rPr>
              <a:t>The Leading Cause of Mortality from Extreme Weather</a:t>
            </a:r>
            <a:endParaRPr lang="en-US" sz="1350" dirty="0"/>
          </a:p>
        </p:txBody>
      </p:sp>
    </p:spTree>
    <p:extLst>
      <p:ext uri="{BB962C8B-B14F-4D97-AF65-F5344CB8AC3E}">
        <p14:creationId xmlns:p14="http://schemas.microsoft.com/office/powerpoint/2010/main" val="185875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9799" y="1067099"/>
            <a:ext cx="8549120" cy="4793374"/>
          </a:xfrm>
          <a:prstGeom prst="rect">
            <a:avLst/>
          </a:prstGeom>
        </p:spPr>
      </p:pic>
    </p:spTree>
    <p:extLst>
      <p:ext uri="{BB962C8B-B14F-4D97-AF65-F5344CB8AC3E}">
        <p14:creationId xmlns:p14="http://schemas.microsoft.com/office/powerpoint/2010/main" val="188295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2349874"/>
            <a:ext cx="8229600" cy="3101999"/>
          </a:xfrm>
        </p:spPr>
        <p:txBody>
          <a:bodyPr/>
          <a:lstStyle/>
          <a:p>
            <a:r>
              <a:rPr lang="en-US" dirty="0"/>
              <a:t>How is the temperature changing in the U.S.?</a:t>
            </a:r>
          </a:p>
          <a:p>
            <a:r>
              <a:rPr lang="en-US" dirty="0"/>
              <a:t>What is an extreme heat event?</a:t>
            </a:r>
          </a:p>
          <a:p>
            <a:r>
              <a:rPr lang="en-US" dirty="0"/>
              <a:t>Who is vulnerable to heat events?</a:t>
            </a:r>
          </a:p>
          <a:p>
            <a:r>
              <a:rPr lang="en-US" dirty="0"/>
              <a:t>What kinds of problems do heat events cause?</a:t>
            </a:r>
          </a:p>
          <a:p>
            <a:r>
              <a:rPr lang="en-US" dirty="0"/>
              <a:t>What can we do about them?</a:t>
            </a:r>
          </a:p>
        </p:txBody>
      </p:sp>
    </p:spTree>
    <p:extLst>
      <p:ext uri="{BB962C8B-B14F-4D97-AF65-F5344CB8AC3E}">
        <p14:creationId xmlns:p14="http://schemas.microsoft.com/office/powerpoint/2010/main" val="190406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Cold and Heat Anomalies (1880-2015)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208" y="2008415"/>
            <a:ext cx="6425293" cy="3132109"/>
          </a:xfrm>
        </p:spPr>
      </p:pic>
      <p:sp>
        <p:nvSpPr>
          <p:cNvPr id="5" name="TextBox 4"/>
          <p:cNvSpPr txBox="1"/>
          <p:nvPr/>
        </p:nvSpPr>
        <p:spPr>
          <a:xfrm>
            <a:off x="1167493" y="5412922"/>
            <a:ext cx="6441622" cy="553998"/>
          </a:xfrm>
          <a:prstGeom prst="rect">
            <a:avLst/>
          </a:prstGeom>
          <a:noFill/>
        </p:spPr>
        <p:txBody>
          <a:bodyPr wrap="square" rtlCol="0">
            <a:spAutoFit/>
          </a:bodyPr>
          <a:lstStyle/>
          <a:p>
            <a:r>
              <a:rPr lang="en-US" sz="1500" dirty="0"/>
              <a:t>The NOAA global climate record for land and ocean temperatures over the last 136 years in which June of 2015 is now the all-time hottest. Image source: </a:t>
            </a:r>
            <a:r>
              <a:rPr lang="en-US" sz="1500" dirty="0">
                <a:hlinkClick r:id="rId3"/>
              </a:rPr>
              <a:t>NOAA</a:t>
            </a:r>
            <a:endParaRPr lang="en-US" sz="1500" dirty="0"/>
          </a:p>
        </p:txBody>
      </p:sp>
    </p:spTree>
    <p:extLst>
      <p:ext uri="{BB962C8B-B14F-4D97-AF65-F5344CB8AC3E}">
        <p14:creationId xmlns:p14="http://schemas.microsoft.com/office/powerpoint/2010/main" val="389404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in the U.S.? </a:t>
            </a:r>
            <a:br>
              <a:rPr lang="en-US" dirty="0"/>
            </a:br>
            <a:r>
              <a:rPr lang="en-US" dirty="0"/>
              <a:t>	</a:t>
            </a:r>
          </a:p>
        </p:txBody>
      </p:sp>
      <p:sp>
        <p:nvSpPr>
          <p:cNvPr id="3" name="Content Placeholder 2"/>
          <p:cNvSpPr>
            <a:spLocks noGrp="1"/>
          </p:cNvSpPr>
          <p:nvPr>
            <p:ph idx="1"/>
          </p:nvPr>
        </p:nvSpPr>
        <p:spPr>
          <a:xfrm>
            <a:off x="457200" y="1862216"/>
            <a:ext cx="8229600" cy="3873763"/>
          </a:xfrm>
        </p:spPr>
        <p:txBody>
          <a:bodyPr/>
          <a:lstStyle/>
          <a:p>
            <a:r>
              <a:rPr lang="en-US" sz="1800" dirty="0"/>
              <a:t>The August 2015 </a:t>
            </a:r>
            <a:r>
              <a:rPr lang="en-US" sz="1800" b="1" i="1" dirty="0"/>
              <a:t>average</a:t>
            </a:r>
            <a:r>
              <a:rPr lang="en-US" sz="1800" dirty="0"/>
              <a:t> temperature for contiguous U.S. was above average….</a:t>
            </a:r>
          </a:p>
          <a:p>
            <a:r>
              <a:rPr lang="en-US" sz="1800" dirty="0"/>
              <a:t>The </a:t>
            </a:r>
            <a:r>
              <a:rPr lang="en-US" sz="1800" dirty="0">
                <a:solidFill>
                  <a:prstClr val="black"/>
                </a:solidFill>
              </a:rPr>
              <a:t>August 2015 </a:t>
            </a:r>
            <a:r>
              <a:rPr lang="en-US" sz="1800" b="1" i="1" dirty="0">
                <a:solidFill>
                  <a:prstClr val="black"/>
                </a:solidFill>
              </a:rPr>
              <a:t>maximum</a:t>
            </a:r>
            <a:r>
              <a:rPr lang="en-US" sz="1800" dirty="0">
                <a:solidFill>
                  <a:prstClr val="black"/>
                </a:solidFill>
              </a:rPr>
              <a:t> temperature for contiguous U.S was </a:t>
            </a:r>
            <a:r>
              <a:rPr lang="en-US" sz="1800" dirty="0"/>
              <a:t>above average….</a:t>
            </a:r>
          </a:p>
          <a:p>
            <a:r>
              <a:rPr lang="en-US" sz="1800" dirty="0"/>
              <a:t>The </a:t>
            </a:r>
            <a:r>
              <a:rPr lang="en-US" sz="1800" dirty="0">
                <a:solidFill>
                  <a:prstClr val="black"/>
                </a:solidFill>
              </a:rPr>
              <a:t>August 2015 </a:t>
            </a:r>
            <a:r>
              <a:rPr lang="en-US" sz="1800" b="1" i="1" dirty="0">
                <a:solidFill>
                  <a:prstClr val="black"/>
                </a:solidFill>
              </a:rPr>
              <a:t>minimum</a:t>
            </a:r>
            <a:r>
              <a:rPr lang="en-US" sz="1800" i="1" dirty="0">
                <a:solidFill>
                  <a:prstClr val="black"/>
                </a:solidFill>
              </a:rPr>
              <a:t> </a:t>
            </a:r>
            <a:r>
              <a:rPr lang="en-US" sz="1800" dirty="0">
                <a:solidFill>
                  <a:prstClr val="black"/>
                </a:solidFill>
              </a:rPr>
              <a:t>(nighttime) temperature for contiguous U.S was</a:t>
            </a:r>
            <a:r>
              <a:rPr lang="en-US" sz="1800" dirty="0"/>
              <a:t> above average….(</a:t>
            </a:r>
            <a:r>
              <a:rPr lang="en-US" sz="1800" i="1" dirty="0"/>
              <a:t>minimum’s</a:t>
            </a:r>
            <a:r>
              <a:rPr lang="en-US" sz="1800" dirty="0"/>
              <a:t> matter, especially when it comes to tick reproduction)</a:t>
            </a:r>
          </a:p>
          <a:p>
            <a:r>
              <a:rPr lang="en-US" sz="1800" dirty="0"/>
              <a:t>BUT what about </a:t>
            </a:r>
            <a:r>
              <a:rPr lang="en-US" sz="1800" b="1" dirty="0"/>
              <a:t>people’s</a:t>
            </a:r>
            <a:r>
              <a:rPr lang="en-US" sz="1800" dirty="0"/>
              <a:t> individual experience where they live?   (next slide) </a:t>
            </a:r>
          </a:p>
          <a:p>
            <a:endParaRPr lang="en-US" sz="1800" dirty="0"/>
          </a:p>
          <a:p>
            <a:r>
              <a:rPr lang="en-US" sz="2100" i="1" dirty="0"/>
              <a:t>Please note that while many areas were warmer than average, some were also colder than average.  Some people may not have a direct experience of these changes.  This is why the world average is such an important number.  This has  risen by only 1.3 degrees F and already produced dramatic effects.      </a:t>
            </a:r>
          </a:p>
          <a:p>
            <a:pPr marL="0" indent="0">
              <a:buNone/>
            </a:pPr>
            <a:r>
              <a:rPr lang="en-US" sz="1800" dirty="0"/>
              <a:t>*http://www.ncdc.noaa.gov/sotc/national/201508</a:t>
            </a:r>
          </a:p>
        </p:txBody>
      </p:sp>
    </p:spTree>
    <p:extLst>
      <p:ext uri="{BB962C8B-B14F-4D97-AF65-F5344CB8AC3E}">
        <p14:creationId xmlns:p14="http://schemas.microsoft.com/office/powerpoint/2010/main" val="24282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43" y="919501"/>
            <a:ext cx="7625443" cy="4894073"/>
          </a:xfrm>
          <a:prstGeom prst="rect">
            <a:avLst/>
          </a:prstGeom>
        </p:spPr>
      </p:pic>
    </p:spTree>
    <p:extLst>
      <p:ext uri="{BB962C8B-B14F-4D97-AF65-F5344CB8AC3E}">
        <p14:creationId xmlns:p14="http://schemas.microsoft.com/office/powerpoint/2010/main" val="61831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00150" y="1017985"/>
            <a:ext cx="6172200" cy="364331"/>
          </a:xfrm>
        </p:spPr>
        <p:txBody>
          <a:bodyPr rtlCol="0">
            <a:normAutofit fontScale="90000"/>
          </a:bodyPr>
          <a:lstStyle/>
          <a:p>
            <a:pPr eaLnBrk="1" fontAlgn="auto" hangingPunct="1">
              <a:spcAft>
                <a:spcPts val="0"/>
              </a:spcAft>
              <a:defRPr/>
            </a:pPr>
            <a:r>
              <a:rPr lang="en-US" altLang="en-US"/>
              <a:t>Extreme Heat</a:t>
            </a:r>
          </a:p>
        </p:txBody>
      </p:sp>
      <p:pic>
        <p:nvPicPr>
          <p:cNvPr id="4" name="Picture 2" descr="Image of the sun" title="Image of the sun"/>
          <p:cNvPicPr>
            <a:picLocks noChangeAspect="1" noChangeArrowheads="1"/>
          </p:cNvPicPr>
          <p:nvPr/>
        </p:nvPicPr>
        <p:blipFill>
          <a:blip r:embed="rId3"/>
          <a:srcRect/>
          <a:stretch>
            <a:fillRect/>
          </a:stretch>
        </p:blipFill>
        <p:spPr bwMode="auto">
          <a:xfrm>
            <a:off x="808435" y="754857"/>
            <a:ext cx="7527131" cy="5143500"/>
          </a:xfrm>
          <a:prstGeom prst="rect">
            <a:avLst/>
          </a:prstGeom>
          <a:noFill/>
          <a:extLst>
            <a:ext uri="{909E8E84-426E-40DD-AFC4-6F175D3DCCD1}">
              <a14:hiddenFill xmlns:a14="http://schemas.microsoft.com/office/drawing/2010/main">
                <a:solidFill>
                  <a:srgbClr val="FFFFFF"/>
                </a:solidFill>
              </a14:hiddenFill>
            </a:ext>
          </a:extLst>
        </p:spPr>
      </p:pic>
      <p:sp>
        <p:nvSpPr>
          <p:cNvPr id="75780" name="TextBox 4"/>
          <p:cNvSpPr txBox="1">
            <a:spLocks noChangeArrowheads="1"/>
          </p:cNvSpPr>
          <p:nvPr/>
        </p:nvSpPr>
        <p:spPr bwMode="auto">
          <a:xfrm>
            <a:off x="2119746" y="1534886"/>
            <a:ext cx="587309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nSpc>
                <a:spcPct val="100000"/>
              </a:lnSpc>
              <a:spcBef>
                <a:spcPct val="0"/>
              </a:spcBef>
            </a:pPr>
            <a:r>
              <a:rPr lang="en-US" altLang="en-US" sz="2700" dirty="0">
                <a:solidFill>
                  <a:srgbClr val="000000"/>
                </a:solidFill>
                <a:cs typeface="Arial" panose="020B0604020202020204" pitchFamily="34" charset="0"/>
              </a:rPr>
              <a:t>Extreme heat events are characterized by weather that is substantially hotter and/or more humid for a particular location at a particular time.  </a:t>
            </a:r>
          </a:p>
          <a:p>
            <a:pPr marL="342900" indent="-342900">
              <a:lnSpc>
                <a:spcPct val="100000"/>
              </a:lnSpc>
              <a:spcBef>
                <a:spcPct val="0"/>
              </a:spcBef>
            </a:pPr>
            <a:r>
              <a:rPr lang="en-US" altLang="en-US" sz="2700" dirty="0">
                <a:solidFill>
                  <a:srgbClr val="000000"/>
                </a:solidFill>
                <a:cs typeface="Arial" panose="020B0604020202020204" pitchFamily="34" charset="0"/>
              </a:rPr>
              <a:t>Why hotter AND/OR more humid</a:t>
            </a:r>
          </a:p>
          <a:p>
            <a:pPr marL="342900" indent="-342900">
              <a:lnSpc>
                <a:spcPct val="100000"/>
              </a:lnSpc>
              <a:spcBef>
                <a:spcPct val="0"/>
              </a:spcBef>
            </a:pPr>
            <a:r>
              <a:rPr lang="en-US" altLang="en-US" sz="2700" dirty="0">
                <a:solidFill>
                  <a:srgbClr val="000000"/>
                </a:solidFill>
                <a:cs typeface="Arial" panose="020B0604020202020204" pitchFamily="34" charset="0"/>
              </a:rPr>
              <a:t>Occur in all terrains (rural, </a:t>
            </a:r>
            <a:r>
              <a:rPr lang="en-US" altLang="en-US" sz="2700" dirty="0" err="1">
                <a:solidFill>
                  <a:srgbClr val="000000"/>
                </a:solidFill>
                <a:cs typeface="Arial" panose="020B0604020202020204" pitchFamily="34" charset="0"/>
              </a:rPr>
              <a:t>surburban</a:t>
            </a:r>
            <a:r>
              <a:rPr lang="en-US" altLang="en-US" sz="2700" dirty="0">
                <a:solidFill>
                  <a:srgbClr val="000000"/>
                </a:solidFill>
                <a:cs typeface="Arial" panose="020B0604020202020204" pitchFamily="34" charset="0"/>
              </a:rPr>
              <a:t>, urban).*</a:t>
            </a:r>
          </a:p>
          <a:p>
            <a:pPr marL="342900" indent="-342900">
              <a:lnSpc>
                <a:spcPct val="100000"/>
              </a:lnSpc>
              <a:spcBef>
                <a:spcPct val="0"/>
              </a:spcBef>
            </a:pPr>
            <a:endParaRPr lang="en-US" altLang="en-US" sz="2700" dirty="0">
              <a:solidFill>
                <a:schemeClr val="bg1"/>
              </a:solidFill>
              <a:cs typeface="Arial" panose="020B0604020202020204" pitchFamily="34" charset="0"/>
            </a:endParaRPr>
          </a:p>
          <a:p>
            <a:pPr marL="342900" indent="-342900">
              <a:lnSpc>
                <a:spcPct val="100000"/>
              </a:lnSpc>
              <a:spcBef>
                <a:spcPct val="0"/>
              </a:spcBef>
            </a:pPr>
            <a:endParaRPr lang="en-US" altLang="en-US" sz="2700" dirty="0">
              <a:solidFill>
                <a:schemeClr val="bg1"/>
              </a:solidFill>
              <a:cs typeface="Arial" panose="020B0604020202020204" pitchFamily="34" charset="0"/>
            </a:endParaRPr>
          </a:p>
          <a:p>
            <a:pPr>
              <a:lnSpc>
                <a:spcPct val="100000"/>
              </a:lnSpc>
              <a:spcBef>
                <a:spcPct val="0"/>
              </a:spcBef>
              <a:buFont typeface="Arial" panose="020B0604020202020204" pitchFamily="34" charset="0"/>
              <a:buNone/>
            </a:pPr>
            <a:r>
              <a:rPr lang="en-US" altLang="en-US" sz="2100" dirty="0">
                <a:solidFill>
                  <a:srgbClr val="000000"/>
                </a:solidFill>
                <a:cs typeface="Arial" panose="020B0604020202020204" pitchFamily="34" charset="0"/>
              </a:rPr>
              <a:t>*</a:t>
            </a:r>
            <a:r>
              <a:rPr lang="en-US" altLang="en-US" sz="2100" dirty="0" err="1">
                <a:solidFill>
                  <a:srgbClr val="000000"/>
                </a:solidFill>
                <a:cs typeface="Arial" panose="020B0604020202020204" pitchFamily="34" charset="0"/>
              </a:rPr>
              <a:t>Hayhoe</a:t>
            </a:r>
            <a:r>
              <a:rPr lang="en-US" altLang="en-US" sz="2100" dirty="0">
                <a:solidFill>
                  <a:srgbClr val="000000"/>
                </a:solidFill>
                <a:cs typeface="Arial" panose="020B0604020202020204" pitchFamily="34" charset="0"/>
              </a:rPr>
              <a:t> K, et al., PNAS 2004.</a:t>
            </a:r>
          </a:p>
        </p:txBody>
      </p:sp>
      <p:sp>
        <p:nvSpPr>
          <p:cNvPr id="75781" name="TextBox 5"/>
          <p:cNvSpPr txBox="1">
            <a:spLocks noChangeArrowheads="1"/>
          </p:cNvSpPr>
          <p:nvPr/>
        </p:nvSpPr>
        <p:spPr bwMode="auto">
          <a:xfrm>
            <a:off x="1657349" y="981075"/>
            <a:ext cx="5107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b="1" dirty="0">
                <a:solidFill>
                  <a:srgbClr val="000000"/>
                </a:solidFill>
                <a:cs typeface="Arial" panose="020B0604020202020204" pitchFamily="34" charset="0"/>
              </a:rPr>
              <a:t>What are Extreme Heat Events:</a:t>
            </a:r>
          </a:p>
        </p:txBody>
      </p:sp>
      <p:sp>
        <p:nvSpPr>
          <p:cNvPr id="7578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65B310D-4AEF-451E-B317-5548C7607986}" type="slidenum">
              <a:rPr lang="en-US" sz="900">
                <a:solidFill>
                  <a:srgbClr val="898989"/>
                </a:solidFill>
              </a:rPr>
              <a:pPr fontAlgn="base">
                <a:lnSpc>
                  <a:spcPct val="100000"/>
                </a:lnSpc>
                <a:spcBef>
                  <a:spcPct val="0"/>
                </a:spcBef>
                <a:spcAft>
                  <a:spcPct val="0"/>
                </a:spcAft>
                <a:buFontTx/>
                <a:buNone/>
              </a:pPr>
              <a:t>9</a:t>
            </a:fld>
            <a:endParaRPr lang="en-US" sz="900">
              <a:solidFill>
                <a:srgbClr val="898989"/>
              </a:solidFill>
            </a:endParaRPr>
          </a:p>
        </p:txBody>
      </p:sp>
    </p:spTree>
    <p:extLst>
      <p:ext uri="{BB962C8B-B14F-4D97-AF65-F5344CB8AC3E}">
        <p14:creationId xmlns:p14="http://schemas.microsoft.com/office/powerpoint/2010/main" val="53970000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8827</TotalTime>
  <Words>1885</Words>
  <Application>Microsoft Office PowerPoint</Application>
  <PresentationFormat>On-screen Show (4:3)</PresentationFormat>
  <Paragraphs>200</Paragraphs>
  <Slides>25</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ＭＳ Ｐゴシック</vt:lpstr>
      <vt:lpstr>Arial</vt:lpstr>
      <vt:lpstr>ArialMS</vt:lpstr>
      <vt:lpstr>Calibri</vt:lpstr>
      <vt:lpstr>Calibri Light</vt:lpstr>
      <vt:lpstr>Comic Sans MS</vt:lpstr>
      <vt:lpstr>Courier</vt:lpstr>
      <vt:lpstr>Tahoma</vt:lpstr>
      <vt:lpstr>Times</vt:lpstr>
      <vt:lpstr>Wingdings</vt:lpstr>
      <vt:lpstr>2_Office Theme</vt:lpstr>
      <vt:lpstr>3_Office Theme</vt:lpstr>
      <vt:lpstr>             Extreme Heat: The Health Effects of Climate Change  </vt:lpstr>
      <vt:lpstr>DECLARATIONS</vt:lpstr>
      <vt:lpstr>Significance of Heat  </vt:lpstr>
      <vt:lpstr>PowerPoint Presentation</vt:lpstr>
      <vt:lpstr>Outline</vt:lpstr>
      <vt:lpstr>Global Cold and Heat Anomalies (1880-2015)</vt:lpstr>
      <vt:lpstr>Heat in the U.S.?   </vt:lpstr>
      <vt:lpstr>PowerPoint Presentation</vt:lpstr>
      <vt:lpstr>Extreme Heat</vt:lpstr>
      <vt:lpstr>Who is Vulnerable to Heat Injury</vt:lpstr>
      <vt:lpstr>CDC Mortality and Morbidity Reports (MMWR)</vt:lpstr>
      <vt:lpstr>New York City, 2000-2011* (MMWR) </vt:lpstr>
      <vt:lpstr>Health Professionals Know Why Some are at Increased Risk</vt:lpstr>
      <vt:lpstr>What does extreme heat mean for personal health?</vt:lpstr>
      <vt:lpstr>What You Should Do about Heat Illness</vt:lpstr>
      <vt:lpstr>PowerPoint Presentation</vt:lpstr>
      <vt:lpstr>Preventing Heat Injury and Mortality</vt:lpstr>
      <vt:lpstr>Preventing Mortality, continued</vt:lpstr>
      <vt:lpstr>PowerPoint Presentation</vt:lpstr>
      <vt:lpstr>PowerPoint Presentation</vt:lpstr>
      <vt:lpstr>PowerPoint Presentation</vt:lpstr>
      <vt:lpstr>Adaptation is Saving Lives</vt:lpstr>
      <vt:lpstr>Community strategies to reduce heat risks  Cooler areas have vegetation and/or water   </vt:lpstr>
      <vt:lpstr>Resource (and Tool Kit) </vt:lpstr>
      <vt:lpstr>End of Heat Section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Marybeth Montoro</cp:lastModifiedBy>
  <cp:revision>181</cp:revision>
  <dcterms:created xsi:type="dcterms:W3CDTF">2014-07-23T03:29:58Z</dcterms:created>
  <dcterms:modified xsi:type="dcterms:W3CDTF">2017-01-23T03:37:20Z</dcterms:modified>
</cp:coreProperties>
</file>