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 id="2147483698" r:id="rId5"/>
  </p:sldMasterIdLst>
  <p:notesMasterIdLst>
    <p:notesMasterId r:id="rId40"/>
  </p:notesMasterIdLst>
  <p:handoutMasterIdLst>
    <p:handoutMasterId r:id="rId41"/>
  </p:handoutMasterIdLst>
  <p:sldIdLst>
    <p:sldId id="306" r:id="rId6"/>
    <p:sldId id="340" r:id="rId7"/>
    <p:sldId id="268" r:id="rId8"/>
    <p:sldId id="269" r:id="rId9"/>
    <p:sldId id="270" r:id="rId10"/>
    <p:sldId id="272" r:id="rId11"/>
    <p:sldId id="273" r:id="rId12"/>
    <p:sldId id="315" r:id="rId13"/>
    <p:sldId id="274" r:id="rId14"/>
    <p:sldId id="275" r:id="rId15"/>
    <p:sldId id="276" r:id="rId16"/>
    <p:sldId id="277" r:id="rId17"/>
    <p:sldId id="317" r:id="rId18"/>
    <p:sldId id="278" r:id="rId19"/>
    <p:sldId id="279" r:id="rId20"/>
    <p:sldId id="280" r:id="rId21"/>
    <p:sldId id="281" r:id="rId22"/>
    <p:sldId id="282" r:id="rId23"/>
    <p:sldId id="318" r:id="rId24"/>
    <p:sldId id="283" r:id="rId25"/>
    <p:sldId id="284" r:id="rId26"/>
    <p:sldId id="285" r:id="rId27"/>
    <p:sldId id="330" r:id="rId28"/>
    <p:sldId id="307" r:id="rId29"/>
    <p:sldId id="308" r:id="rId30"/>
    <p:sldId id="309" r:id="rId31"/>
    <p:sldId id="329" r:id="rId32"/>
    <p:sldId id="312" r:id="rId33"/>
    <p:sldId id="297" r:id="rId34"/>
    <p:sldId id="320" r:id="rId35"/>
    <p:sldId id="298" r:id="rId36"/>
    <p:sldId id="299" r:id="rId37"/>
    <p:sldId id="327" r:id="rId38"/>
    <p:sldId id="301"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AA2C"/>
    <a:srgbClr val="D84E1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8" d="100"/>
          <a:sy n="68" d="100"/>
        </p:scale>
        <p:origin x="1166" y="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FF4D72-6E38-2745-B2AD-F4A9399850B2}" type="doc">
      <dgm:prSet loTypeId="urn:microsoft.com/office/officeart/2005/8/layout/radial6" loCatId="" qsTypeId="urn:microsoft.com/office/officeart/2005/8/quickstyle/simple4" qsCatId="simple" csTypeId="urn:microsoft.com/office/officeart/2005/8/colors/accent1_2" csCatId="accent1" phldr="1"/>
      <dgm:spPr/>
      <dgm:t>
        <a:bodyPr/>
        <a:lstStyle/>
        <a:p>
          <a:endParaRPr lang="en-US"/>
        </a:p>
      </dgm:t>
    </dgm:pt>
    <dgm:pt modelId="{7A6447C7-0AC2-9B45-BEE1-2514820CAD0C}">
      <dgm:prSet phldrT="[Text]" custT="1"/>
      <dgm:spPr/>
      <dgm:t>
        <a:bodyPr/>
        <a:lstStyle/>
        <a:p>
          <a:r>
            <a:rPr lang="en-US" sz="2400" dirty="0">
              <a:solidFill>
                <a:srgbClr val="000090"/>
              </a:solidFill>
            </a:rPr>
            <a:t>Child Health</a:t>
          </a:r>
          <a:endParaRPr lang="en-US" sz="2400" cap="all" dirty="0">
            <a:solidFill>
              <a:srgbClr val="000090"/>
            </a:solidFill>
          </a:endParaRPr>
        </a:p>
      </dgm:t>
    </dgm:pt>
    <dgm:pt modelId="{22022965-D9B7-D04B-8EE8-66334E805841}" type="parTrans" cxnId="{B649BBEA-0AA9-4840-AE0E-B8BD9761A8BE}">
      <dgm:prSet/>
      <dgm:spPr/>
      <dgm:t>
        <a:bodyPr/>
        <a:lstStyle/>
        <a:p>
          <a:endParaRPr lang="en-US">
            <a:solidFill>
              <a:srgbClr val="000090"/>
            </a:solidFill>
          </a:endParaRPr>
        </a:p>
      </dgm:t>
    </dgm:pt>
    <dgm:pt modelId="{8C770552-DB98-3E45-9B8E-BA941AB0598B}" type="sibTrans" cxnId="{B649BBEA-0AA9-4840-AE0E-B8BD9761A8BE}">
      <dgm:prSet/>
      <dgm:spPr/>
      <dgm:t>
        <a:bodyPr/>
        <a:lstStyle/>
        <a:p>
          <a:endParaRPr lang="en-US">
            <a:solidFill>
              <a:srgbClr val="000090"/>
            </a:solidFill>
          </a:endParaRPr>
        </a:p>
      </dgm:t>
    </dgm:pt>
    <dgm:pt modelId="{5AAC7126-9381-5A47-AE89-58F878700645}">
      <dgm:prSet phldrT="[Text]" custT="1"/>
      <dgm:spPr/>
      <dgm:t>
        <a:bodyPr/>
        <a:lstStyle/>
        <a:p>
          <a:r>
            <a:rPr lang="en-US" sz="1600" dirty="0">
              <a:solidFill>
                <a:srgbClr val="000090"/>
              </a:solidFill>
            </a:rPr>
            <a:t>Shifts in range and life cycles</a:t>
          </a:r>
        </a:p>
      </dgm:t>
    </dgm:pt>
    <dgm:pt modelId="{5018AF83-BBC7-0941-BC26-AC9F8F98E385}" type="parTrans" cxnId="{17AC51A3-AFCF-654D-88EC-28AA7273A8C9}">
      <dgm:prSet/>
      <dgm:spPr/>
      <dgm:t>
        <a:bodyPr/>
        <a:lstStyle/>
        <a:p>
          <a:endParaRPr lang="en-US">
            <a:solidFill>
              <a:srgbClr val="000090"/>
            </a:solidFill>
          </a:endParaRPr>
        </a:p>
      </dgm:t>
    </dgm:pt>
    <dgm:pt modelId="{82A5B797-15C5-044A-B9E7-7D169117C661}" type="sibTrans" cxnId="{17AC51A3-AFCF-654D-88EC-28AA7273A8C9}">
      <dgm:prSet/>
      <dgm:spPr/>
      <dgm:t>
        <a:bodyPr/>
        <a:lstStyle/>
        <a:p>
          <a:endParaRPr lang="en-US">
            <a:solidFill>
              <a:srgbClr val="000090"/>
            </a:solidFill>
          </a:endParaRPr>
        </a:p>
      </dgm:t>
    </dgm:pt>
    <dgm:pt modelId="{6A248A6E-29B1-1B44-928F-CA5F201FDE95}">
      <dgm:prSet phldrT="[Text]" custT="1"/>
      <dgm:spPr/>
      <dgm:t>
        <a:bodyPr/>
        <a:lstStyle/>
        <a:p>
          <a:r>
            <a:rPr lang="en-US" sz="1600" dirty="0">
              <a:solidFill>
                <a:srgbClr val="000090"/>
              </a:solidFill>
            </a:rPr>
            <a:t>Plant Allergens</a:t>
          </a:r>
        </a:p>
      </dgm:t>
    </dgm:pt>
    <dgm:pt modelId="{508601B6-8355-1845-AAFC-8F1A021A4C5A}" type="parTrans" cxnId="{750F3E95-17F5-3449-A761-7C45F9565D59}">
      <dgm:prSet/>
      <dgm:spPr/>
      <dgm:t>
        <a:bodyPr/>
        <a:lstStyle/>
        <a:p>
          <a:endParaRPr lang="en-US">
            <a:solidFill>
              <a:srgbClr val="000090"/>
            </a:solidFill>
          </a:endParaRPr>
        </a:p>
      </dgm:t>
    </dgm:pt>
    <dgm:pt modelId="{BD6EACEF-5DD1-7543-AC7A-6F9335CE9E3C}" type="sibTrans" cxnId="{750F3E95-17F5-3449-A761-7C45F9565D59}">
      <dgm:prSet/>
      <dgm:spPr/>
      <dgm:t>
        <a:bodyPr/>
        <a:lstStyle/>
        <a:p>
          <a:endParaRPr lang="en-US">
            <a:solidFill>
              <a:srgbClr val="000090"/>
            </a:solidFill>
          </a:endParaRPr>
        </a:p>
      </dgm:t>
    </dgm:pt>
    <dgm:pt modelId="{E74E1C52-1767-284F-A53D-A35C69794CBC}">
      <dgm:prSet phldrT="[Text]" custT="1"/>
      <dgm:spPr/>
      <dgm:t>
        <a:bodyPr/>
        <a:lstStyle/>
        <a:p>
          <a:r>
            <a:rPr lang="en-US" sz="1600" dirty="0">
              <a:solidFill>
                <a:srgbClr val="000090"/>
              </a:solidFill>
            </a:rPr>
            <a:t>Rising Temperature</a:t>
          </a:r>
        </a:p>
      </dgm:t>
    </dgm:pt>
    <dgm:pt modelId="{45A2891B-E589-0345-95D0-6A13AB576A5D}" type="parTrans" cxnId="{D6801EA0-7754-EE49-8E2A-9C7DF318593E}">
      <dgm:prSet/>
      <dgm:spPr/>
      <dgm:t>
        <a:bodyPr/>
        <a:lstStyle/>
        <a:p>
          <a:endParaRPr lang="en-US">
            <a:solidFill>
              <a:srgbClr val="000090"/>
            </a:solidFill>
          </a:endParaRPr>
        </a:p>
      </dgm:t>
    </dgm:pt>
    <dgm:pt modelId="{6B03432A-E8A6-1A45-B3D1-B9676CCB712F}" type="sibTrans" cxnId="{D6801EA0-7754-EE49-8E2A-9C7DF318593E}">
      <dgm:prSet/>
      <dgm:spPr/>
      <dgm:t>
        <a:bodyPr/>
        <a:lstStyle/>
        <a:p>
          <a:endParaRPr lang="en-US">
            <a:solidFill>
              <a:srgbClr val="000090"/>
            </a:solidFill>
          </a:endParaRPr>
        </a:p>
      </dgm:t>
    </dgm:pt>
    <dgm:pt modelId="{D4DBE33D-9498-454F-BE35-265A4490274D}">
      <dgm:prSet phldrT="[Text]" custT="1"/>
      <dgm:spPr/>
      <dgm:t>
        <a:bodyPr/>
        <a:lstStyle/>
        <a:p>
          <a:r>
            <a:rPr lang="en-US" sz="1600" dirty="0">
              <a:solidFill>
                <a:srgbClr val="000090"/>
              </a:solidFill>
            </a:rPr>
            <a:t>Extreme</a:t>
          </a:r>
          <a:r>
            <a:rPr lang="en-US" sz="1600" baseline="0" dirty="0">
              <a:solidFill>
                <a:srgbClr val="000090"/>
              </a:solidFill>
            </a:rPr>
            <a:t> </a:t>
          </a:r>
        </a:p>
        <a:p>
          <a:r>
            <a:rPr lang="en-US" sz="1600" baseline="0" dirty="0">
              <a:solidFill>
                <a:srgbClr val="000090"/>
              </a:solidFill>
            </a:rPr>
            <a:t>Weather</a:t>
          </a:r>
          <a:endParaRPr lang="en-US" sz="1600" dirty="0">
            <a:solidFill>
              <a:srgbClr val="000090"/>
            </a:solidFill>
          </a:endParaRPr>
        </a:p>
      </dgm:t>
    </dgm:pt>
    <dgm:pt modelId="{E3D5A742-F3AE-6944-9AD6-EAC554ED96CA}" type="parTrans" cxnId="{C750AD8A-E19D-5148-B20F-C93023E4A02C}">
      <dgm:prSet/>
      <dgm:spPr/>
      <dgm:t>
        <a:bodyPr/>
        <a:lstStyle/>
        <a:p>
          <a:endParaRPr lang="en-US">
            <a:solidFill>
              <a:srgbClr val="000090"/>
            </a:solidFill>
          </a:endParaRPr>
        </a:p>
      </dgm:t>
    </dgm:pt>
    <dgm:pt modelId="{0BC4AC8A-B3CB-6F41-8F24-3D9FA7CD497A}" type="sibTrans" cxnId="{C750AD8A-E19D-5148-B20F-C93023E4A02C}">
      <dgm:prSet/>
      <dgm:spPr/>
      <dgm:t>
        <a:bodyPr/>
        <a:lstStyle/>
        <a:p>
          <a:endParaRPr lang="en-US">
            <a:solidFill>
              <a:srgbClr val="000090"/>
            </a:solidFill>
          </a:endParaRPr>
        </a:p>
      </dgm:t>
    </dgm:pt>
    <dgm:pt modelId="{D5D80F35-0708-5D4E-8F25-A56E06FEF040}" type="pres">
      <dgm:prSet presAssocID="{9DFF4D72-6E38-2745-B2AD-F4A9399850B2}" presName="Name0" presStyleCnt="0">
        <dgm:presLayoutVars>
          <dgm:chMax val="1"/>
          <dgm:dir/>
          <dgm:animLvl val="ctr"/>
          <dgm:resizeHandles val="exact"/>
        </dgm:presLayoutVars>
      </dgm:prSet>
      <dgm:spPr/>
    </dgm:pt>
    <dgm:pt modelId="{82567060-2291-D744-8030-F3ACEF4F0C76}" type="pres">
      <dgm:prSet presAssocID="{7A6447C7-0AC2-9B45-BEE1-2514820CAD0C}" presName="centerShape" presStyleLbl="node0" presStyleIdx="0" presStyleCnt="1" custScaleX="108675" custScaleY="97292"/>
      <dgm:spPr/>
    </dgm:pt>
    <dgm:pt modelId="{9CF4D60D-4158-7440-93BB-BDE6279144F6}" type="pres">
      <dgm:prSet presAssocID="{5AAC7126-9381-5A47-AE89-58F878700645}" presName="node" presStyleLbl="node1" presStyleIdx="0" presStyleCnt="4" custScaleX="127894" custScaleY="122099" custRadScaleRad="97832" custRadScaleInc="5104">
        <dgm:presLayoutVars>
          <dgm:bulletEnabled val="1"/>
        </dgm:presLayoutVars>
      </dgm:prSet>
      <dgm:spPr/>
    </dgm:pt>
    <dgm:pt modelId="{73303C02-4AAA-6D43-B3C4-5E79C442FF1C}" type="pres">
      <dgm:prSet presAssocID="{5AAC7126-9381-5A47-AE89-58F878700645}" presName="dummy" presStyleCnt="0"/>
      <dgm:spPr/>
    </dgm:pt>
    <dgm:pt modelId="{E33AC5B6-070E-8141-AD2A-6E581CB3C2F7}" type="pres">
      <dgm:prSet presAssocID="{82A5B797-15C5-044A-B9E7-7D169117C661}" presName="sibTrans" presStyleLbl="sibTrans2D1" presStyleIdx="0" presStyleCnt="4"/>
      <dgm:spPr/>
    </dgm:pt>
    <dgm:pt modelId="{D9B2A147-B641-F74D-A783-4211593AF3E5}" type="pres">
      <dgm:prSet presAssocID="{6A248A6E-29B1-1B44-928F-CA5F201FDE95}" presName="node" presStyleLbl="node1" presStyleIdx="1" presStyleCnt="4" custScaleX="126087" custScaleY="130371" custRadScaleRad="123838" custRadScaleInc="-7628">
        <dgm:presLayoutVars>
          <dgm:bulletEnabled val="1"/>
        </dgm:presLayoutVars>
      </dgm:prSet>
      <dgm:spPr/>
    </dgm:pt>
    <dgm:pt modelId="{21009BD7-B5FB-9048-8277-FE4FE353CD61}" type="pres">
      <dgm:prSet presAssocID="{6A248A6E-29B1-1B44-928F-CA5F201FDE95}" presName="dummy" presStyleCnt="0"/>
      <dgm:spPr/>
    </dgm:pt>
    <dgm:pt modelId="{2BB35F60-1A2F-A348-B853-689B71FCD98B}" type="pres">
      <dgm:prSet presAssocID="{BD6EACEF-5DD1-7543-AC7A-6F9335CE9E3C}" presName="sibTrans" presStyleLbl="sibTrans2D1" presStyleIdx="1" presStyleCnt="4"/>
      <dgm:spPr/>
    </dgm:pt>
    <dgm:pt modelId="{28620029-CF81-8C4F-9624-4D3D19B377C0}" type="pres">
      <dgm:prSet presAssocID="{E74E1C52-1767-284F-A53D-A35C69794CBC}" presName="node" presStyleLbl="node1" presStyleIdx="2" presStyleCnt="4" custScaleX="149677" custScaleY="112735" custRadScaleRad="97466">
        <dgm:presLayoutVars>
          <dgm:bulletEnabled val="1"/>
        </dgm:presLayoutVars>
      </dgm:prSet>
      <dgm:spPr/>
    </dgm:pt>
    <dgm:pt modelId="{920F43DA-AE32-9A43-B58E-A6F260E34C60}" type="pres">
      <dgm:prSet presAssocID="{E74E1C52-1767-284F-A53D-A35C69794CBC}" presName="dummy" presStyleCnt="0"/>
      <dgm:spPr/>
    </dgm:pt>
    <dgm:pt modelId="{3BFF6BE9-7F99-8F4B-861B-51C7F72C4D84}" type="pres">
      <dgm:prSet presAssocID="{6B03432A-E8A6-1A45-B3D1-B9676CCB712F}" presName="sibTrans" presStyleLbl="sibTrans2D1" presStyleIdx="2" presStyleCnt="4"/>
      <dgm:spPr/>
    </dgm:pt>
    <dgm:pt modelId="{4C0F189E-5441-2B45-A57E-FB8FD1C98629}" type="pres">
      <dgm:prSet presAssocID="{D4DBE33D-9498-454F-BE35-265A4490274D}" presName="node" presStyleLbl="node1" presStyleIdx="3" presStyleCnt="4" custScaleX="125472" custScaleY="121380" custRadScaleRad="127695">
        <dgm:presLayoutVars>
          <dgm:bulletEnabled val="1"/>
        </dgm:presLayoutVars>
      </dgm:prSet>
      <dgm:spPr/>
    </dgm:pt>
    <dgm:pt modelId="{00B43803-B636-A44B-8F1A-49BB7816EB71}" type="pres">
      <dgm:prSet presAssocID="{D4DBE33D-9498-454F-BE35-265A4490274D}" presName="dummy" presStyleCnt="0"/>
      <dgm:spPr/>
    </dgm:pt>
    <dgm:pt modelId="{C32D5E11-2771-2B43-81C7-BE5800AF92A3}" type="pres">
      <dgm:prSet presAssocID="{0BC4AC8A-B3CB-6F41-8F24-3D9FA7CD497A}" presName="sibTrans" presStyleLbl="sibTrans2D1" presStyleIdx="3" presStyleCnt="4"/>
      <dgm:spPr/>
    </dgm:pt>
  </dgm:ptLst>
  <dgm:cxnLst>
    <dgm:cxn modelId="{D6801EA0-7754-EE49-8E2A-9C7DF318593E}" srcId="{7A6447C7-0AC2-9B45-BEE1-2514820CAD0C}" destId="{E74E1C52-1767-284F-A53D-A35C69794CBC}" srcOrd="2" destOrd="0" parTransId="{45A2891B-E589-0345-95D0-6A13AB576A5D}" sibTransId="{6B03432A-E8A6-1A45-B3D1-B9676CCB712F}"/>
    <dgm:cxn modelId="{99615842-D946-A64C-9C8B-612C98B260AC}" type="presOf" srcId="{6A248A6E-29B1-1B44-928F-CA5F201FDE95}" destId="{D9B2A147-B641-F74D-A783-4211593AF3E5}" srcOrd="0" destOrd="0" presId="urn:microsoft.com/office/officeart/2005/8/layout/radial6"/>
    <dgm:cxn modelId="{B7399B50-C337-CE49-B2E9-422AD0CD19CA}" type="presOf" srcId="{0BC4AC8A-B3CB-6F41-8F24-3D9FA7CD497A}" destId="{C32D5E11-2771-2B43-81C7-BE5800AF92A3}" srcOrd="0" destOrd="0" presId="urn:microsoft.com/office/officeart/2005/8/layout/radial6"/>
    <dgm:cxn modelId="{77279EAC-CC7A-EA4C-A64D-EFF4A34D0E7B}" type="presOf" srcId="{9DFF4D72-6E38-2745-B2AD-F4A9399850B2}" destId="{D5D80F35-0708-5D4E-8F25-A56E06FEF040}" srcOrd="0" destOrd="0" presId="urn:microsoft.com/office/officeart/2005/8/layout/radial6"/>
    <dgm:cxn modelId="{032D2887-F177-A345-960E-E929AAC80DF2}" type="presOf" srcId="{7A6447C7-0AC2-9B45-BEE1-2514820CAD0C}" destId="{82567060-2291-D744-8030-F3ACEF4F0C76}" srcOrd="0" destOrd="0" presId="urn:microsoft.com/office/officeart/2005/8/layout/radial6"/>
    <dgm:cxn modelId="{C750AD8A-E19D-5148-B20F-C93023E4A02C}" srcId="{7A6447C7-0AC2-9B45-BEE1-2514820CAD0C}" destId="{D4DBE33D-9498-454F-BE35-265A4490274D}" srcOrd="3" destOrd="0" parTransId="{E3D5A742-F3AE-6944-9AD6-EAC554ED96CA}" sibTransId="{0BC4AC8A-B3CB-6F41-8F24-3D9FA7CD497A}"/>
    <dgm:cxn modelId="{3D952D7D-3C66-2347-85EA-6F51C3485A9D}" type="presOf" srcId="{5AAC7126-9381-5A47-AE89-58F878700645}" destId="{9CF4D60D-4158-7440-93BB-BDE6279144F6}" srcOrd="0" destOrd="0" presId="urn:microsoft.com/office/officeart/2005/8/layout/radial6"/>
    <dgm:cxn modelId="{CA6A7FF9-1320-F049-8912-D7CF6688AECA}" type="presOf" srcId="{BD6EACEF-5DD1-7543-AC7A-6F9335CE9E3C}" destId="{2BB35F60-1A2F-A348-B853-689B71FCD98B}" srcOrd="0" destOrd="0" presId="urn:microsoft.com/office/officeart/2005/8/layout/radial6"/>
    <dgm:cxn modelId="{53AFFE6C-59A0-F94E-AF67-2BB72ECF8160}" type="presOf" srcId="{82A5B797-15C5-044A-B9E7-7D169117C661}" destId="{E33AC5B6-070E-8141-AD2A-6E581CB3C2F7}" srcOrd="0" destOrd="0" presId="urn:microsoft.com/office/officeart/2005/8/layout/radial6"/>
    <dgm:cxn modelId="{4B9A359D-5C70-384A-8FCF-ECEAF09DB2D8}" type="presOf" srcId="{E74E1C52-1767-284F-A53D-A35C69794CBC}" destId="{28620029-CF81-8C4F-9624-4D3D19B377C0}" srcOrd="0" destOrd="0" presId="urn:microsoft.com/office/officeart/2005/8/layout/radial6"/>
    <dgm:cxn modelId="{F31297E4-2C58-4446-ACF5-7A0177A3E75B}" type="presOf" srcId="{D4DBE33D-9498-454F-BE35-265A4490274D}" destId="{4C0F189E-5441-2B45-A57E-FB8FD1C98629}" srcOrd="0" destOrd="0" presId="urn:microsoft.com/office/officeart/2005/8/layout/radial6"/>
    <dgm:cxn modelId="{17AC51A3-AFCF-654D-88EC-28AA7273A8C9}" srcId="{7A6447C7-0AC2-9B45-BEE1-2514820CAD0C}" destId="{5AAC7126-9381-5A47-AE89-58F878700645}" srcOrd="0" destOrd="0" parTransId="{5018AF83-BBC7-0941-BC26-AC9F8F98E385}" sibTransId="{82A5B797-15C5-044A-B9E7-7D169117C661}"/>
    <dgm:cxn modelId="{B649BBEA-0AA9-4840-AE0E-B8BD9761A8BE}" srcId="{9DFF4D72-6E38-2745-B2AD-F4A9399850B2}" destId="{7A6447C7-0AC2-9B45-BEE1-2514820CAD0C}" srcOrd="0" destOrd="0" parTransId="{22022965-D9B7-D04B-8EE8-66334E805841}" sibTransId="{8C770552-DB98-3E45-9B8E-BA941AB0598B}"/>
    <dgm:cxn modelId="{750F3E95-17F5-3449-A761-7C45F9565D59}" srcId="{7A6447C7-0AC2-9B45-BEE1-2514820CAD0C}" destId="{6A248A6E-29B1-1B44-928F-CA5F201FDE95}" srcOrd="1" destOrd="0" parTransId="{508601B6-8355-1845-AAFC-8F1A021A4C5A}" sibTransId="{BD6EACEF-5DD1-7543-AC7A-6F9335CE9E3C}"/>
    <dgm:cxn modelId="{F5120964-D5B3-D840-BD09-9E974688D50B}" type="presOf" srcId="{6B03432A-E8A6-1A45-B3D1-B9676CCB712F}" destId="{3BFF6BE9-7F99-8F4B-861B-51C7F72C4D84}" srcOrd="0" destOrd="0" presId="urn:microsoft.com/office/officeart/2005/8/layout/radial6"/>
    <dgm:cxn modelId="{C1506087-BEF1-4E4E-9C4D-D65A5745F13E}" type="presParOf" srcId="{D5D80F35-0708-5D4E-8F25-A56E06FEF040}" destId="{82567060-2291-D744-8030-F3ACEF4F0C76}" srcOrd="0" destOrd="0" presId="urn:microsoft.com/office/officeart/2005/8/layout/radial6"/>
    <dgm:cxn modelId="{01D875A5-4896-8645-BD5A-5FA8D72BA89D}" type="presParOf" srcId="{D5D80F35-0708-5D4E-8F25-A56E06FEF040}" destId="{9CF4D60D-4158-7440-93BB-BDE6279144F6}" srcOrd="1" destOrd="0" presId="urn:microsoft.com/office/officeart/2005/8/layout/radial6"/>
    <dgm:cxn modelId="{6C483675-8773-2C42-8033-B18DF0FD84AC}" type="presParOf" srcId="{D5D80F35-0708-5D4E-8F25-A56E06FEF040}" destId="{73303C02-4AAA-6D43-B3C4-5E79C442FF1C}" srcOrd="2" destOrd="0" presId="urn:microsoft.com/office/officeart/2005/8/layout/radial6"/>
    <dgm:cxn modelId="{A1F129A0-FBBE-0D45-8A0A-4115DA53644C}" type="presParOf" srcId="{D5D80F35-0708-5D4E-8F25-A56E06FEF040}" destId="{E33AC5B6-070E-8141-AD2A-6E581CB3C2F7}" srcOrd="3" destOrd="0" presId="urn:microsoft.com/office/officeart/2005/8/layout/radial6"/>
    <dgm:cxn modelId="{BD87C851-6F67-8547-AEF2-7AFE0BEBA595}" type="presParOf" srcId="{D5D80F35-0708-5D4E-8F25-A56E06FEF040}" destId="{D9B2A147-B641-F74D-A783-4211593AF3E5}" srcOrd="4" destOrd="0" presId="urn:microsoft.com/office/officeart/2005/8/layout/radial6"/>
    <dgm:cxn modelId="{46CC9928-092A-4542-8B91-FEE64C6FC7FF}" type="presParOf" srcId="{D5D80F35-0708-5D4E-8F25-A56E06FEF040}" destId="{21009BD7-B5FB-9048-8277-FE4FE353CD61}" srcOrd="5" destOrd="0" presId="urn:microsoft.com/office/officeart/2005/8/layout/radial6"/>
    <dgm:cxn modelId="{E7C798E6-CCC0-5A48-B0C1-7B09E80C87E1}" type="presParOf" srcId="{D5D80F35-0708-5D4E-8F25-A56E06FEF040}" destId="{2BB35F60-1A2F-A348-B853-689B71FCD98B}" srcOrd="6" destOrd="0" presId="urn:microsoft.com/office/officeart/2005/8/layout/radial6"/>
    <dgm:cxn modelId="{22F33400-DF6C-4E4A-8106-0030888097A2}" type="presParOf" srcId="{D5D80F35-0708-5D4E-8F25-A56E06FEF040}" destId="{28620029-CF81-8C4F-9624-4D3D19B377C0}" srcOrd="7" destOrd="0" presId="urn:microsoft.com/office/officeart/2005/8/layout/radial6"/>
    <dgm:cxn modelId="{ED5FF654-5F7B-494E-B546-78124E1DDD58}" type="presParOf" srcId="{D5D80F35-0708-5D4E-8F25-A56E06FEF040}" destId="{920F43DA-AE32-9A43-B58E-A6F260E34C60}" srcOrd="8" destOrd="0" presId="urn:microsoft.com/office/officeart/2005/8/layout/radial6"/>
    <dgm:cxn modelId="{447C624E-E4DE-2148-8D80-C6E441191CD1}" type="presParOf" srcId="{D5D80F35-0708-5D4E-8F25-A56E06FEF040}" destId="{3BFF6BE9-7F99-8F4B-861B-51C7F72C4D84}" srcOrd="9" destOrd="0" presId="urn:microsoft.com/office/officeart/2005/8/layout/radial6"/>
    <dgm:cxn modelId="{04EDFB81-C534-744A-BE37-8B5BABB471E6}" type="presParOf" srcId="{D5D80F35-0708-5D4E-8F25-A56E06FEF040}" destId="{4C0F189E-5441-2B45-A57E-FB8FD1C98629}" srcOrd="10" destOrd="0" presId="urn:microsoft.com/office/officeart/2005/8/layout/radial6"/>
    <dgm:cxn modelId="{C9B82698-4217-6248-9144-9C9434A09E4C}" type="presParOf" srcId="{D5D80F35-0708-5D4E-8F25-A56E06FEF040}" destId="{00B43803-B636-A44B-8F1A-49BB7816EB71}" srcOrd="11" destOrd="0" presId="urn:microsoft.com/office/officeart/2005/8/layout/radial6"/>
    <dgm:cxn modelId="{D348A503-5D71-CE4A-8A7E-423433C9A957}" type="presParOf" srcId="{D5D80F35-0708-5D4E-8F25-A56E06FEF040}" destId="{C32D5E11-2771-2B43-81C7-BE5800AF92A3}"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2D5E11-2771-2B43-81C7-BE5800AF92A3}">
      <dsp:nvSpPr>
        <dsp:cNvPr id="0" name=""/>
        <dsp:cNvSpPr/>
      </dsp:nvSpPr>
      <dsp:spPr>
        <a:xfrm>
          <a:off x="1992596" y="514926"/>
          <a:ext cx="3552956" cy="3552956"/>
        </a:xfrm>
        <a:prstGeom prst="blockArc">
          <a:avLst>
            <a:gd name="adj1" fmla="val 10713670"/>
            <a:gd name="adj2" fmla="val 17259742"/>
            <a:gd name="adj3" fmla="val 4641"/>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BFF6BE9-7F99-8F4B-861B-51C7F72C4D84}">
      <dsp:nvSpPr>
        <dsp:cNvPr id="0" name=""/>
        <dsp:cNvSpPr/>
      </dsp:nvSpPr>
      <dsp:spPr>
        <a:xfrm>
          <a:off x="1992977" y="582449"/>
          <a:ext cx="3552956" cy="3552956"/>
        </a:xfrm>
        <a:prstGeom prst="blockArc">
          <a:avLst>
            <a:gd name="adj1" fmla="val 4434964"/>
            <a:gd name="adj2" fmla="val 10847453"/>
            <a:gd name="adj3" fmla="val 4641"/>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BB35F60-1A2F-A348-B853-689B71FCD98B}">
      <dsp:nvSpPr>
        <dsp:cNvPr id="0" name=""/>
        <dsp:cNvSpPr/>
      </dsp:nvSpPr>
      <dsp:spPr>
        <a:xfrm>
          <a:off x="2888098" y="564729"/>
          <a:ext cx="3552956" cy="3552956"/>
        </a:xfrm>
        <a:prstGeom prst="blockArc">
          <a:avLst>
            <a:gd name="adj1" fmla="val 21417579"/>
            <a:gd name="adj2" fmla="val 6228943"/>
            <a:gd name="adj3" fmla="val 4641"/>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33AC5B6-070E-8141-AD2A-6E581CB3C2F7}">
      <dsp:nvSpPr>
        <dsp:cNvPr id="0" name=""/>
        <dsp:cNvSpPr/>
      </dsp:nvSpPr>
      <dsp:spPr>
        <a:xfrm>
          <a:off x="2887711" y="557117"/>
          <a:ext cx="3552956" cy="3552956"/>
        </a:xfrm>
        <a:prstGeom prst="blockArc">
          <a:avLst>
            <a:gd name="adj1" fmla="val 15464096"/>
            <a:gd name="adj2" fmla="val 21432679"/>
            <a:gd name="adj3" fmla="val 4641"/>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2567060-2291-D744-8030-F3ACEF4F0C76}">
      <dsp:nvSpPr>
        <dsp:cNvPr id="0" name=""/>
        <dsp:cNvSpPr/>
      </dsp:nvSpPr>
      <dsp:spPr>
        <a:xfrm>
          <a:off x="3361233" y="1539123"/>
          <a:ext cx="1777931" cy="1591704"/>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000090"/>
              </a:solidFill>
            </a:rPr>
            <a:t>Child Health</a:t>
          </a:r>
          <a:endParaRPr lang="en-US" sz="2400" kern="1200" cap="all" dirty="0">
            <a:solidFill>
              <a:srgbClr val="000090"/>
            </a:solidFill>
          </a:endParaRPr>
        </a:p>
      </dsp:txBody>
      <dsp:txXfrm>
        <a:off x="3621605" y="1772223"/>
        <a:ext cx="1257187" cy="1125504"/>
      </dsp:txXfrm>
    </dsp:sp>
    <dsp:sp modelId="{9CF4D60D-4158-7440-93BB-BDE6279144F6}">
      <dsp:nvSpPr>
        <dsp:cNvPr id="0" name=""/>
        <dsp:cNvSpPr/>
      </dsp:nvSpPr>
      <dsp:spPr>
        <a:xfrm>
          <a:off x="3563237" y="-61190"/>
          <a:ext cx="1464649" cy="1398284"/>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000090"/>
              </a:solidFill>
            </a:rPr>
            <a:t>Shifts in range and life cycles</a:t>
          </a:r>
        </a:p>
      </dsp:txBody>
      <dsp:txXfrm>
        <a:off x="3777730" y="143584"/>
        <a:ext cx="1035663" cy="988736"/>
      </dsp:txXfrm>
    </dsp:sp>
    <dsp:sp modelId="{D9B2A147-B641-F74D-A783-4211593AF3E5}">
      <dsp:nvSpPr>
        <dsp:cNvPr id="0" name=""/>
        <dsp:cNvSpPr/>
      </dsp:nvSpPr>
      <dsp:spPr>
        <a:xfrm>
          <a:off x="5675407" y="1502663"/>
          <a:ext cx="1443955" cy="1493016"/>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000090"/>
              </a:solidFill>
            </a:rPr>
            <a:t>Plant Allergens</a:t>
          </a:r>
        </a:p>
      </dsp:txBody>
      <dsp:txXfrm>
        <a:off x="5886869" y="1721310"/>
        <a:ext cx="1021031" cy="1055722"/>
      </dsp:txXfrm>
    </dsp:sp>
    <dsp:sp modelId="{28620029-CF81-8C4F-9624-4D3D19B377C0}">
      <dsp:nvSpPr>
        <dsp:cNvPr id="0" name=""/>
        <dsp:cNvSpPr/>
      </dsp:nvSpPr>
      <dsp:spPr>
        <a:xfrm>
          <a:off x="3393144" y="3380732"/>
          <a:ext cx="1714109" cy="1291047"/>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000090"/>
              </a:solidFill>
            </a:rPr>
            <a:t>Rising Temperature</a:t>
          </a:r>
        </a:p>
      </dsp:txBody>
      <dsp:txXfrm>
        <a:off x="3644169" y="3569801"/>
        <a:ext cx="1212059" cy="912909"/>
      </dsp:txXfrm>
    </dsp:sp>
    <dsp:sp modelId="{4C0F189E-5441-2B45-A57E-FB8FD1C98629}">
      <dsp:nvSpPr>
        <dsp:cNvPr id="0" name=""/>
        <dsp:cNvSpPr/>
      </dsp:nvSpPr>
      <dsp:spPr>
        <a:xfrm>
          <a:off x="1315914" y="1639950"/>
          <a:ext cx="1436912" cy="1390050"/>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000090"/>
              </a:solidFill>
            </a:rPr>
            <a:t>Extreme</a:t>
          </a:r>
          <a:r>
            <a:rPr lang="en-US" sz="1600" kern="1200" baseline="0" dirty="0">
              <a:solidFill>
                <a:srgbClr val="000090"/>
              </a:solidFill>
            </a:rPr>
            <a:t> </a:t>
          </a:r>
        </a:p>
        <a:p>
          <a:pPr marL="0" lvl="0" indent="0" algn="ctr" defTabSz="711200">
            <a:lnSpc>
              <a:spcPct val="90000"/>
            </a:lnSpc>
            <a:spcBef>
              <a:spcPct val="0"/>
            </a:spcBef>
            <a:spcAft>
              <a:spcPct val="35000"/>
            </a:spcAft>
            <a:buNone/>
          </a:pPr>
          <a:r>
            <a:rPr lang="en-US" sz="1600" kern="1200" baseline="0" dirty="0">
              <a:solidFill>
                <a:srgbClr val="000090"/>
              </a:solidFill>
            </a:rPr>
            <a:t>Weather</a:t>
          </a:r>
          <a:endParaRPr lang="en-US" sz="1600" kern="1200" dirty="0">
            <a:solidFill>
              <a:srgbClr val="000090"/>
            </a:solidFill>
          </a:endParaRPr>
        </a:p>
      </dsp:txBody>
      <dsp:txXfrm>
        <a:off x="1526345" y="1843518"/>
        <a:ext cx="1016050" cy="982914"/>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6AD23B3-DE60-ED42-AE8E-A0FBA97BEC2A}" type="datetimeFigureOut">
              <a:rPr lang="en-US" smtClean="0"/>
              <a:t>3/12/2017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E65E1E0-18A5-C543-ADFB-252B23D393FE}" type="slidenum">
              <a:rPr lang="en-US" smtClean="0"/>
              <a:t>‹#›</a:t>
            </a:fld>
            <a:endParaRPr lang="en-US"/>
          </a:p>
        </p:txBody>
      </p:sp>
    </p:spTree>
    <p:extLst>
      <p:ext uri="{BB962C8B-B14F-4D97-AF65-F5344CB8AC3E}">
        <p14:creationId xmlns:p14="http://schemas.microsoft.com/office/powerpoint/2010/main" val="3819435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1A8ABD-7726-874B-BD7E-15FD064581BA}" type="datetimeFigureOut">
              <a:rPr lang="en-US" smtClean="0"/>
              <a:t>3/12/2017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A243E0-7FB2-E745-9470-0E11A011FBEB}" type="slidenum">
              <a:rPr lang="en-US" smtClean="0"/>
              <a:t>‹#›</a:t>
            </a:fld>
            <a:endParaRPr lang="en-US"/>
          </a:p>
        </p:txBody>
      </p:sp>
    </p:spTree>
    <p:extLst>
      <p:ext uri="{BB962C8B-B14F-4D97-AF65-F5344CB8AC3E}">
        <p14:creationId xmlns:p14="http://schemas.microsoft.com/office/powerpoint/2010/main" val="342824410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Today I will talking to you all about what Climate Change means for our patients and for us,  their pediatricians.</a:t>
            </a:r>
          </a:p>
          <a:p>
            <a:r>
              <a:rPr lang="en-US" baseline="0" dirty="0"/>
              <a:t>I’ve entitled my presentation:</a:t>
            </a:r>
          </a:p>
        </p:txBody>
      </p:sp>
      <p:sp>
        <p:nvSpPr>
          <p:cNvPr id="4" name="Slide Number Placeholder 3"/>
          <p:cNvSpPr>
            <a:spLocks noGrp="1"/>
          </p:cNvSpPr>
          <p:nvPr>
            <p:ph type="sldNum" sz="quarter" idx="10"/>
          </p:nvPr>
        </p:nvSpPr>
        <p:spPr/>
        <p:txBody>
          <a:bodyPr/>
          <a:lstStyle/>
          <a:p>
            <a:fld id="{BBA243E0-7FB2-E745-9470-0E11A011FBEB}" type="slidenum">
              <a:rPr lang="en-US" smtClean="0"/>
              <a:t>1</a:t>
            </a:fld>
            <a:endParaRPr lang="en-US"/>
          </a:p>
        </p:txBody>
      </p:sp>
    </p:spTree>
    <p:extLst>
      <p:ext uri="{BB962C8B-B14F-4D97-AF65-F5344CB8AC3E}">
        <p14:creationId xmlns:p14="http://schemas.microsoft.com/office/powerpoint/2010/main" val="32295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now going to discuss the</a:t>
            </a:r>
            <a:r>
              <a:rPr lang="en-US" baseline="0" dirty="0"/>
              <a:t> </a:t>
            </a:r>
            <a:r>
              <a:rPr lang="en-US" b="1" baseline="0" dirty="0"/>
              <a:t>affects of climate change on seasonal allergies</a:t>
            </a:r>
            <a:r>
              <a:rPr lang="en-US" baseline="0" dirty="0"/>
              <a:t>.</a:t>
            </a:r>
          </a:p>
          <a:p>
            <a:endParaRPr lang="en-US" dirty="0"/>
          </a:p>
          <a:p>
            <a:r>
              <a:rPr lang="en-US" baseline="0" dirty="0"/>
              <a:t>I’d like to tell the story of two children I saw in my practice this spring. I’ll call them Sam and Sophia. Both of their parents gave permission for me to tell their stories and use their photos.</a:t>
            </a:r>
          </a:p>
          <a:p>
            <a:endParaRPr lang="en-US" baseline="0" dirty="0"/>
          </a:p>
          <a:p>
            <a:r>
              <a:rPr lang="en-US" baseline="0" dirty="0"/>
              <a:t>Sam is a 9 year old boy with a history of seasonal allergies. </a:t>
            </a:r>
          </a:p>
          <a:p>
            <a:r>
              <a:rPr lang="en-US" baseline="0" dirty="0"/>
              <a:t>This spring, he was being treated with 3 medications, an </a:t>
            </a:r>
            <a:r>
              <a:rPr lang="en-US" b="1" baseline="0" dirty="0"/>
              <a:t>oral antihistamine, a nasal steroid and an ocular antihistamine.</a:t>
            </a:r>
            <a:r>
              <a:rPr lang="en-US" baseline="0" dirty="0"/>
              <a:t> </a:t>
            </a:r>
          </a:p>
          <a:p>
            <a:endParaRPr lang="en-US" baseline="0" dirty="0"/>
          </a:p>
          <a:p>
            <a:r>
              <a:rPr lang="en-US" baseline="0" dirty="0"/>
              <a:t>Despite this treatment, he came to me one afternoon in April, looking like this, with severe eye redness, watery drainage and a facial rash.  He had been sent home from school because he couldn’t concentrate, and was just sitting at his desk rubbing his eyes. I had to place him on a </a:t>
            </a:r>
            <a:r>
              <a:rPr lang="en-US" b="1" baseline="0" dirty="0"/>
              <a:t>steroid eye drop</a:t>
            </a:r>
            <a:r>
              <a:rPr lang="en-US" baseline="0" dirty="0"/>
              <a:t>.</a:t>
            </a:r>
          </a:p>
          <a:p>
            <a:endParaRPr lang="en-US" baseline="0" dirty="0"/>
          </a:p>
          <a:p>
            <a:r>
              <a:rPr lang="en-US" baseline="0" dirty="0"/>
              <a:t>Sophia is a 2 year old I saw this spring.</a:t>
            </a:r>
            <a:br>
              <a:rPr lang="en-US" baseline="0" dirty="0"/>
            </a:br>
            <a:r>
              <a:rPr lang="en-US" baseline="0" dirty="0"/>
              <a:t>She was being treated with an oral histamine, but she continued to have </a:t>
            </a:r>
            <a:r>
              <a:rPr lang="en-US" b="1" baseline="0" dirty="0"/>
              <a:t>significant dark circles under her eyes</a:t>
            </a:r>
            <a:r>
              <a:rPr lang="en-US" baseline="0" dirty="0"/>
              <a:t>.  These looked so bad, her mother brought her in because she was afraid that it looked like she was being abused.  She responded to a nasal steroid.</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For many physicians, allergies appear to have worsened. In a survey of 3 medical societies, including American Thoracic Society, American Academy of Allergy and Immunology and the National Medical Association, </a:t>
            </a:r>
            <a:r>
              <a:rPr lang="en-US" sz="1200" b="1" kern="1200" dirty="0">
                <a:solidFill>
                  <a:schemeClr val="tx1"/>
                </a:solidFill>
                <a:effectLst/>
                <a:latin typeface="+mn-lt"/>
                <a:ea typeface="+mn-ea"/>
                <a:cs typeface="+mn-cs"/>
              </a:rPr>
              <a:t>63% </a:t>
            </a:r>
            <a:r>
              <a:rPr lang="en-US" sz="1200" kern="1200" dirty="0">
                <a:solidFill>
                  <a:schemeClr val="tx1"/>
                </a:solidFill>
                <a:effectLst/>
                <a:latin typeface="+mn-lt"/>
                <a:ea typeface="+mn-ea"/>
                <a:cs typeface="+mn-cs"/>
              </a:rPr>
              <a:t>of physicians indicated that </a:t>
            </a:r>
            <a:r>
              <a:rPr lang="en-US" sz="1200" b="1" kern="1200" dirty="0">
                <a:solidFill>
                  <a:schemeClr val="tx1"/>
                </a:solidFill>
                <a:effectLst/>
                <a:latin typeface="+mn-lt"/>
                <a:ea typeface="+mn-ea"/>
                <a:cs typeface="+mn-cs"/>
              </a:rPr>
              <a:t>climate change was causing their own patients to have more allergy symptoms and visits </a:t>
            </a:r>
            <a:endParaRPr lang="en-US" b="1" dirty="0">
              <a:effectLst/>
            </a:endParaRPr>
          </a:p>
          <a:p>
            <a:endParaRPr lang="en-US" b="1" dirty="0"/>
          </a:p>
        </p:txBody>
      </p:sp>
      <p:sp>
        <p:nvSpPr>
          <p:cNvPr id="4" name="Slide Number Placeholder 3"/>
          <p:cNvSpPr>
            <a:spLocks noGrp="1"/>
          </p:cNvSpPr>
          <p:nvPr>
            <p:ph type="sldNum" sz="quarter" idx="10"/>
          </p:nvPr>
        </p:nvSpPr>
        <p:spPr/>
        <p:txBody>
          <a:bodyPr/>
          <a:lstStyle/>
          <a:p>
            <a:fld id="{EFEB497E-E261-234E-8AC2-BC89BE2A7A6C}" type="slidenum">
              <a:rPr lang="en-US" smtClean="0"/>
              <a:t>10</a:t>
            </a:fld>
            <a:endParaRPr lang="en-US"/>
          </a:p>
        </p:txBody>
      </p:sp>
    </p:spTree>
    <p:extLst>
      <p:ext uri="{BB962C8B-B14F-4D97-AF65-F5344CB8AC3E}">
        <p14:creationId xmlns:p14="http://schemas.microsoft.com/office/powerpoint/2010/main" val="3796744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a:t>CC can affect seasonal allergies through several mechanisms.  One is the direct effect of </a:t>
            </a:r>
            <a:r>
              <a:rPr lang="en-US" b="1" baseline="0" dirty="0"/>
              <a:t>increasing Carbon Dioxide concentrations on plant pollen production</a:t>
            </a:r>
            <a:r>
              <a:rPr lang="en-US" baseline="0" dirty="0"/>
              <a:t>.</a:t>
            </a:r>
          </a:p>
          <a:p>
            <a:pPr marL="0" indent="0">
              <a:buNone/>
            </a:pPr>
            <a:r>
              <a:rPr lang="en-US" baseline="0" dirty="0"/>
              <a:t>Ragweed produces more pollen when grown in higher CO2 and temperature.  </a:t>
            </a:r>
          </a:p>
          <a:p>
            <a:pPr marL="0" indent="0">
              <a:buNone/>
            </a:pPr>
            <a:r>
              <a:rPr lang="en-US" baseline="0" dirty="0"/>
              <a:t>A study by Lewis </a:t>
            </a:r>
            <a:r>
              <a:rPr lang="en-US" baseline="0" dirty="0" err="1"/>
              <a:t>Ziska</a:t>
            </a:r>
            <a:r>
              <a:rPr lang="en-US" baseline="0" dirty="0"/>
              <a:t> from USDA in 2000 found that plants grown in approximate CO2 concentration of today </a:t>
            </a:r>
            <a:r>
              <a:rPr lang="en-US" b="1" baseline="0" dirty="0"/>
              <a:t>(370) </a:t>
            </a:r>
            <a:r>
              <a:rPr lang="en-US" baseline="0" dirty="0"/>
              <a:t>produced twice as much pollen as those grown in Co2 concentrations of last century </a:t>
            </a:r>
            <a:r>
              <a:rPr lang="en-US" b="1" baseline="0" dirty="0"/>
              <a:t>(280)</a:t>
            </a:r>
          </a:p>
          <a:p>
            <a:pPr marL="0" indent="0">
              <a:buNone/>
            </a:pPr>
            <a:endParaRPr lang="en-US" baseline="0" dirty="0"/>
          </a:p>
          <a:p>
            <a:pPr marL="0" indent="0">
              <a:buNone/>
            </a:pPr>
            <a:r>
              <a:rPr lang="en-US" dirty="0"/>
              <a:t>The image</a:t>
            </a:r>
            <a:r>
              <a:rPr lang="en-US" baseline="0" dirty="0"/>
              <a:t> on the right depicts the increase in ragweed pollen production for plants grown at different CO2 concentrations.</a:t>
            </a:r>
          </a:p>
          <a:p>
            <a:pPr marL="0" indent="0">
              <a:buNone/>
            </a:pPr>
            <a:endParaRPr lang="en-US" dirty="0"/>
          </a:p>
          <a:p>
            <a:pPr marL="228600" indent="-228600">
              <a:buAutoNum type="alphaLcPeriod"/>
            </a:pPr>
            <a:r>
              <a:rPr lang="en-US" dirty="0"/>
              <a:t>Blue line</a:t>
            </a:r>
            <a:r>
              <a:rPr lang="en-US" baseline="0" dirty="0"/>
              <a:t> is from the 2000 study I mentioned, which found that </a:t>
            </a:r>
            <a:r>
              <a:rPr lang="en-US" b="1" baseline="0" dirty="0"/>
              <a:t>raising the CO2 concentration from 280 to 370 ppm resulted in an increase in pollen production of 131%</a:t>
            </a:r>
          </a:p>
          <a:p>
            <a:pPr marL="228600" indent="-228600">
              <a:buAutoNum type="alphaLcPeriod"/>
            </a:pPr>
            <a:r>
              <a:rPr lang="en-US" baseline="0" dirty="0"/>
              <a:t>Pink line-Depicts the further increase in </a:t>
            </a:r>
            <a:r>
              <a:rPr lang="en-US" b="1" baseline="0" dirty="0"/>
              <a:t>pollen production for plants grown at 600 ppm CO2</a:t>
            </a:r>
            <a:r>
              <a:rPr lang="en-US" baseline="0" dirty="0"/>
              <a:t>.  These plants produced </a:t>
            </a:r>
            <a:r>
              <a:rPr lang="en-US" b="1" baseline="0" dirty="0"/>
              <a:t>320%</a:t>
            </a:r>
            <a:r>
              <a:rPr lang="en-US" baseline="0" dirty="0"/>
              <a:t> more pollen than plants grown at 280 ppm.</a:t>
            </a:r>
          </a:p>
          <a:p>
            <a:pPr marL="228600" indent="-228600">
              <a:buAutoNum type="alphaLcPeriod"/>
            </a:pPr>
            <a:r>
              <a:rPr lang="en-US" baseline="0" dirty="0"/>
              <a:t>The green line depicts a different study which showed that </a:t>
            </a:r>
            <a:r>
              <a:rPr lang="en-US" b="1" baseline="0" dirty="0"/>
              <a:t>raising the CO2 concentration form 350 to 700 ppm increased ragweed pollen production by 61%</a:t>
            </a:r>
            <a:r>
              <a:rPr lang="en-US" baseline="0" dirty="0"/>
              <a:t>.</a:t>
            </a:r>
          </a:p>
          <a:p>
            <a:pPr marL="228600" indent="-228600">
              <a:buAutoNum type="alphaLcPeriod"/>
            </a:pPr>
            <a:endParaRPr lang="en-US" baseline="0" dirty="0"/>
          </a:p>
          <a:p>
            <a:pPr marL="0" indent="0">
              <a:buNone/>
            </a:pPr>
            <a:r>
              <a:rPr lang="en-US" baseline="0" dirty="0"/>
              <a:t>Last year, study found that average U.S. pollen count has increased by 42-46% in the 2000’s relative to the 1990’s. Degree of increase was highly region specific,  inconsistencies in methods of measurement in the different regions</a:t>
            </a:r>
          </a:p>
          <a:p>
            <a:pPr marL="0" indent="0">
              <a:buNone/>
            </a:pPr>
            <a:endParaRPr lang="en-US" baseline="0" dirty="0"/>
          </a:p>
          <a:p>
            <a:endParaRPr lang="en-US" dirty="0"/>
          </a:p>
        </p:txBody>
      </p:sp>
      <p:sp>
        <p:nvSpPr>
          <p:cNvPr id="4" name="Slide Number Placeholder 3"/>
          <p:cNvSpPr>
            <a:spLocks noGrp="1"/>
          </p:cNvSpPr>
          <p:nvPr>
            <p:ph type="sldNum" sz="quarter" idx="10"/>
          </p:nvPr>
        </p:nvSpPr>
        <p:spPr/>
        <p:txBody>
          <a:bodyPr/>
          <a:lstStyle/>
          <a:p>
            <a:fld id="{EFEB497E-E261-234E-8AC2-BC89BE2A7A6C}" type="slidenum">
              <a:rPr lang="en-US" smtClean="0"/>
              <a:t>11</a:t>
            </a:fld>
            <a:endParaRPr lang="en-US"/>
          </a:p>
        </p:txBody>
      </p:sp>
    </p:spTree>
    <p:extLst>
      <p:ext uri="{BB962C8B-B14F-4D97-AF65-F5344CB8AC3E}">
        <p14:creationId xmlns:p14="http://schemas.microsoft.com/office/powerpoint/2010/main" val="981816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a:t>
            </a:r>
            <a:r>
              <a:rPr lang="en-US" baseline="0" dirty="0"/>
              <a:t> ragweed, g</a:t>
            </a:r>
            <a:r>
              <a:rPr lang="en-US" dirty="0"/>
              <a:t>rass</a:t>
            </a:r>
            <a:r>
              <a:rPr lang="en-US" baseline="0" dirty="0"/>
              <a:t> pollen production also has been shown to increase in response to elevated CO2.</a:t>
            </a:r>
          </a:p>
          <a:p>
            <a:endParaRPr lang="en-US" dirty="0"/>
          </a:p>
          <a:p>
            <a:r>
              <a:rPr lang="en-US" dirty="0"/>
              <a:t>This slide is from a study evaluating </a:t>
            </a:r>
            <a:r>
              <a:rPr lang="en-US" baseline="0" dirty="0"/>
              <a:t>Timothy grass, a major cause of summer allergies throughout temperature zones. </a:t>
            </a:r>
          </a:p>
          <a:p>
            <a:endParaRPr lang="en-US" baseline="0" dirty="0"/>
          </a:p>
          <a:p>
            <a:r>
              <a:rPr lang="en-US" baseline="0" dirty="0"/>
              <a:t>The study found that grass grown </a:t>
            </a:r>
            <a:r>
              <a:rPr lang="en-US" b="1" baseline="0" dirty="0"/>
              <a:t>at 800 ppm produced 200% more pollen than plants grown at 400 ppm</a:t>
            </a:r>
            <a:r>
              <a:rPr lang="en-US" baseline="0" dirty="0"/>
              <a:t>.</a:t>
            </a:r>
            <a:endParaRPr lang="en-US" dirty="0"/>
          </a:p>
        </p:txBody>
      </p:sp>
      <p:sp>
        <p:nvSpPr>
          <p:cNvPr id="4" name="Slide Number Placeholder 3"/>
          <p:cNvSpPr>
            <a:spLocks noGrp="1"/>
          </p:cNvSpPr>
          <p:nvPr>
            <p:ph type="sldNum" sz="quarter" idx="10"/>
          </p:nvPr>
        </p:nvSpPr>
        <p:spPr/>
        <p:txBody>
          <a:bodyPr/>
          <a:lstStyle/>
          <a:p>
            <a:fld id="{EFEB497E-E261-234E-8AC2-BC89BE2A7A6C}" type="slidenum">
              <a:rPr lang="en-US" smtClean="0"/>
              <a:t>12</a:t>
            </a:fld>
            <a:endParaRPr lang="en-US"/>
          </a:p>
        </p:txBody>
      </p:sp>
    </p:spTree>
    <p:extLst>
      <p:ext uri="{BB962C8B-B14F-4D97-AF65-F5344CB8AC3E}">
        <p14:creationId xmlns:p14="http://schemas.microsoft.com/office/powerpoint/2010/main" val="2045755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baseline="0" dirty="0">
                <a:latin typeface="Arial" charset="0"/>
                <a:cs typeface="msgothic" charset="0"/>
              </a:rPr>
              <a:t>So </a:t>
            </a:r>
            <a:r>
              <a:rPr lang="en-GB" b="1" baseline="0" dirty="0">
                <a:latin typeface="Arial" charset="0"/>
                <a:cs typeface="msgothic" charset="0"/>
              </a:rPr>
              <a:t>higher CO2 </a:t>
            </a:r>
            <a:r>
              <a:rPr lang="en-GB" baseline="0" dirty="0">
                <a:latin typeface="Arial" charset="0"/>
                <a:cs typeface="msgothic" charset="0"/>
              </a:rPr>
              <a:t>causes ragweed and grass to make </a:t>
            </a:r>
            <a:r>
              <a:rPr lang="en-GB" b="1" baseline="0" dirty="0">
                <a:latin typeface="Arial" charset="0"/>
                <a:cs typeface="msgothic" charset="0"/>
              </a:rPr>
              <a:t>more pollen</a:t>
            </a:r>
            <a:r>
              <a:rPr lang="en-GB" baseline="0" dirty="0">
                <a:latin typeface="Arial" charset="0"/>
                <a:cs typeface="msgothic" charset="0"/>
              </a:rPr>
              <a:t>.</a:t>
            </a:r>
          </a:p>
          <a:p>
            <a:pPr eaLnBrk="1">
              <a:lnSpc>
                <a:spcPct val="93000"/>
              </a:lnSpc>
              <a:spcBef>
                <a:spcPct val="0"/>
              </a:spcBef>
              <a:buSzPct val="45000"/>
              <a:buFont typeface="Wingdings" charset="0"/>
              <a:buNone/>
            </a:pPr>
            <a:endParaRPr lang="en-GB" baseline="0" dirty="0">
              <a:latin typeface="Arial" charset="0"/>
              <a:cs typeface="msgothic" charset="0"/>
            </a:endParaRPr>
          </a:p>
          <a:p>
            <a:pPr eaLnBrk="1">
              <a:lnSpc>
                <a:spcPct val="93000"/>
              </a:lnSpc>
              <a:spcBef>
                <a:spcPct val="0"/>
              </a:spcBef>
              <a:buSzPct val="45000"/>
              <a:buFont typeface="Wingdings" charset="0"/>
              <a:buNone/>
            </a:pPr>
            <a:r>
              <a:rPr lang="en-GB" b="1" baseline="0" dirty="0">
                <a:latin typeface="Arial" charset="0"/>
                <a:cs typeface="msgothic" charset="0"/>
              </a:rPr>
              <a:t>Higher temperatures </a:t>
            </a:r>
            <a:r>
              <a:rPr lang="en-GB" baseline="0" dirty="0">
                <a:latin typeface="Arial" charset="0"/>
                <a:cs typeface="msgothic" charset="0"/>
              </a:rPr>
              <a:t>are causing the allergy season to get </a:t>
            </a:r>
            <a:r>
              <a:rPr lang="en-GB" b="1" baseline="0" dirty="0">
                <a:latin typeface="Arial" charset="0"/>
                <a:cs typeface="msgothic" charset="0"/>
              </a:rPr>
              <a:t>longer.</a:t>
            </a:r>
          </a:p>
          <a:p>
            <a:pPr eaLnBrk="1">
              <a:lnSpc>
                <a:spcPct val="93000"/>
              </a:lnSpc>
              <a:spcBef>
                <a:spcPct val="0"/>
              </a:spcBef>
              <a:buSzPct val="45000"/>
              <a:buFont typeface="Wingdings" charset="0"/>
              <a:buNone/>
            </a:pPr>
            <a:endParaRPr lang="en-GB" baseline="0" dirty="0">
              <a:latin typeface="Arial" charset="0"/>
              <a:cs typeface="msgothic" charset="0"/>
            </a:endParaRPr>
          </a:p>
          <a:p>
            <a:pPr eaLnBrk="1">
              <a:lnSpc>
                <a:spcPct val="93000"/>
              </a:lnSpc>
              <a:spcBef>
                <a:spcPct val="0"/>
              </a:spcBef>
              <a:buSzPct val="45000"/>
              <a:buFont typeface="Wingdings" charset="0"/>
              <a:buNone/>
            </a:pPr>
            <a:r>
              <a:rPr lang="en-GB" baseline="0" dirty="0">
                <a:latin typeface="Arial" charset="0"/>
                <a:cs typeface="msgothic" charset="0"/>
              </a:rPr>
              <a:t>Throughout North America, </a:t>
            </a:r>
            <a:r>
              <a:rPr lang="en-GB" b="1" baseline="0" dirty="0">
                <a:latin typeface="Arial" charset="0"/>
                <a:cs typeface="msgothic" charset="0"/>
              </a:rPr>
              <a:t>winter is coming later and spring is coming earlier</a:t>
            </a:r>
            <a:r>
              <a:rPr lang="en-GB" baseline="0" dirty="0">
                <a:latin typeface="Arial" charset="0"/>
                <a:cs typeface="msgothic" charset="0"/>
              </a:rPr>
              <a:t>. This means there has been an increase in the number of days without frost.  This has been most significant in Northern latitudes. </a:t>
            </a:r>
          </a:p>
          <a:p>
            <a:pPr eaLnBrk="1">
              <a:lnSpc>
                <a:spcPct val="93000"/>
              </a:lnSpc>
              <a:spcBef>
                <a:spcPct val="0"/>
              </a:spcBef>
              <a:buSzPct val="45000"/>
              <a:buFont typeface="Wingdings" charset="0"/>
              <a:buNone/>
            </a:pPr>
            <a:endParaRPr lang="en-GB" baseline="0" dirty="0">
              <a:latin typeface="Arial" charset="0"/>
              <a:cs typeface="msgothic" charset="0"/>
            </a:endParaRPr>
          </a:p>
          <a:p>
            <a:pPr eaLnBrk="1">
              <a:lnSpc>
                <a:spcPct val="93000"/>
              </a:lnSpc>
              <a:spcBef>
                <a:spcPct val="0"/>
              </a:spcBef>
              <a:buSzPct val="45000"/>
              <a:buFont typeface="Wingdings" charset="0"/>
              <a:buNone/>
            </a:pPr>
            <a:r>
              <a:rPr lang="en-GB" baseline="0" dirty="0">
                <a:latin typeface="Arial" charset="0"/>
                <a:cs typeface="msgothic" charset="0"/>
              </a:rPr>
              <a:t> These Northern regions have had a corresponding greater increase in the allergy season.  For example, Southern Canada has experienced a 27 day increase in the allergy season. Mid latitudes of the country have experienced about a 10-15 day increase, while Texas and Oklahoma, which traditionally have little frost to begin with, have had virtually no change.</a:t>
            </a:r>
            <a:endParaRPr lang="en-GB" dirty="0">
              <a:latin typeface="Arial" charset="0"/>
              <a:cs typeface="msgothic"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now like to tell the story</a:t>
            </a:r>
            <a:r>
              <a:rPr lang="en-US" baseline="0" dirty="0"/>
              <a:t> of a boy in my practice who I’ll call Robert. </a:t>
            </a:r>
          </a:p>
          <a:p>
            <a:r>
              <a:rPr lang="en-US" baseline="0" dirty="0"/>
              <a:t>Robert presented to my office last fall with a diffuse rash much like the one in this photo.  He has diagnosed with </a:t>
            </a:r>
            <a:r>
              <a:rPr lang="en-US" baseline="0" dirty="0" err="1"/>
              <a:t>urticaria</a:t>
            </a:r>
            <a:r>
              <a:rPr lang="en-US" baseline="0" dirty="0"/>
              <a:t> and the rash resolved over the course of about one week.</a:t>
            </a:r>
          </a:p>
          <a:p>
            <a:r>
              <a:rPr lang="en-US" baseline="0" dirty="0"/>
              <a:t>In March of this year, he returned to my office with swelling and pain in both knees. He tested + for Lyme, and it was recognized that his rash back in September was not actually </a:t>
            </a:r>
            <a:r>
              <a:rPr lang="en-US" baseline="0" dirty="0" err="1"/>
              <a:t>urticaria</a:t>
            </a:r>
            <a:r>
              <a:rPr lang="en-US" baseline="0" dirty="0"/>
              <a:t> but had been disseminated erythema </a:t>
            </a:r>
            <a:r>
              <a:rPr lang="en-US" baseline="0" dirty="0" err="1"/>
              <a:t>migrans</a:t>
            </a:r>
            <a:r>
              <a:rPr lang="en-US" baseline="0" dirty="0"/>
              <a:t>.  This is a frequently made misdiagnosis.</a:t>
            </a:r>
          </a:p>
          <a:p>
            <a:r>
              <a:rPr lang="en-US" baseline="0" dirty="0"/>
              <a:t>He was treated with a four week course of Doxycycline.  Unfortunately, he developed pill </a:t>
            </a:r>
            <a:r>
              <a:rPr lang="en-US" baseline="0" dirty="0" err="1"/>
              <a:t>esophagiits</a:t>
            </a:r>
            <a:r>
              <a:rPr lang="en-US" baseline="0" dirty="0"/>
              <a:t> requiring treatment with a PPI, as well as a severe sunburn.  This was concerning to his father, as his mother (Robert’s grandmother) had melanoma.</a:t>
            </a:r>
            <a:endParaRPr lang="en-US" dirty="0"/>
          </a:p>
        </p:txBody>
      </p:sp>
      <p:sp>
        <p:nvSpPr>
          <p:cNvPr id="4" name="Slide Number Placeholder 3"/>
          <p:cNvSpPr>
            <a:spLocks noGrp="1"/>
          </p:cNvSpPr>
          <p:nvPr>
            <p:ph type="sldNum" sz="quarter" idx="10"/>
          </p:nvPr>
        </p:nvSpPr>
        <p:spPr/>
        <p:txBody>
          <a:bodyPr/>
          <a:lstStyle/>
          <a:p>
            <a:fld id="{EFEB497E-E261-234E-8AC2-BC89BE2A7A6C}" type="slidenum">
              <a:rPr lang="en-US" smtClean="0"/>
              <a:t>14</a:t>
            </a:fld>
            <a:endParaRPr lang="en-US"/>
          </a:p>
        </p:txBody>
      </p:sp>
    </p:spTree>
    <p:extLst>
      <p:ext uri="{BB962C8B-B14F-4D97-AF65-F5344CB8AC3E}">
        <p14:creationId xmlns:p14="http://schemas.microsoft.com/office/powerpoint/2010/main" val="33958159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Lyme </a:t>
            </a:r>
            <a:r>
              <a:rPr lang="en-US" dirty="0"/>
              <a:t>disease</a:t>
            </a:r>
            <a:r>
              <a:rPr lang="en-US" baseline="0" dirty="0"/>
              <a:t> is most common in children, with boys ages 5-9 years old at greatest risk.</a:t>
            </a:r>
          </a:p>
          <a:p>
            <a:r>
              <a:rPr lang="en-US" baseline="0" dirty="0"/>
              <a:t>The bacteria, </a:t>
            </a:r>
            <a:r>
              <a:rPr lang="en-US" baseline="0" dirty="0" err="1"/>
              <a:t>Borrelia</a:t>
            </a:r>
            <a:r>
              <a:rPr lang="en-US" baseline="0" dirty="0"/>
              <a:t> </a:t>
            </a:r>
            <a:r>
              <a:rPr lang="en-US" baseline="0" dirty="0" err="1"/>
              <a:t>Burgdorferi</a:t>
            </a:r>
            <a:r>
              <a:rPr lang="en-US" baseline="0" dirty="0"/>
              <a:t>, is carried by the </a:t>
            </a:r>
            <a:r>
              <a:rPr lang="en-US" baseline="0" dirty="0" err="1"/>
              <a:t>Ixodes</a:t>
            </a:r>
            <a:r>
              <a:rPr lang="en-US" baseline="0" dirty="0"/>
              <a:t> </a:t>
            </a:r>
            <a:r>
              <a:rPr lang="en-US" baseline="0" dirty="0" err="1"/>
              <a:t>Scapularis</a:t>
            </a:r>
            <a:r>
              <a:rPr lang="en-US" baseline="0" dirty="0"/>
              <a:t> tick in the Northeast and northern </a:t>
            </a:r>
            <a:r>
              <a:rPr lang="en-US" baseline="0" dirty="0" err="1"/>
              <a:t>midwest</a:t>
            </a:r>
            <a:r>
              <a:rPr lang="en-US" baseline="0" dirty="0"/>
              <a:t>, and by the </a:t>
            </a:r>
            <a:r>
              <a:rPr lang="en-US" baseline="0" dirty="0" err="1"/>
              <a:t>Ixodes</a:t>
            </a:r>
            <a:r>
              <a:rPr lang="en-US" baseline="0" dirty="0"/>
              <a:t> </a:t>
            </a:r>
            <a:r>
              <a:rPr lang="en-US" baseline="0" dirty="0" err="1"/>
              <a:t>Pacificus</a:t>
            </a:r>
            <a:r>
              <a:rPr lang="en-US" baseline="0" dirty="0"/>
              <a:t> tick on the West Coast.</a:t>
            </a:r>
          </a:p>
          <a:p>
            <a:r>
              <a:rPr lang="en-US" baseline="0" dirty="0"/>
              <a:t>Infection can cause rash, arthritis, meningitis or, rarely, heart block. </a:t>
            </a:r>
          </a:p>
          <a:p>
            <a:r>
              <a:rPr lang="en-US" sz="1200" dirty="0"/>
              <a:t>Above</a:t>
            </a:r>
            <a:r>
              <a:rPr lang="en-US" sz="1200" baseline="0" dirty="0"/>
              <a:t> or below threshold temperatures, basically when it’s hot or cold enough, </a:t>
            </a:r>
            <a:r>
              <a:rPr lang="en-US" sz="1200" dirty="0"/>
              <a:t>ticks die off</a:t>
            </a:r>
            <a:r>
              <a:rPr lang="en-US" sz="1200" baseline="0" dirty="0"/>
              <a:t> more than they reproduce, so </a:t>
            </a:r>
            <a:r>
              <a:rPr lang="en-US" sz="1200" dirty="0"/>
              <a:t>populations can’t become established. </a:t>
            </a:r>
          </a:p>
          <a:p>
            <a:r>
              <a:rPr lang="en-US" sz="1200" dirty="0"/>
              <a:t>As</a:t>
            </a:r>
            <a:r>
              <a:rPr lang="en-US" sz="1200" baseline="0" dirty="0"/>
              <a:t> temperatures have warmed, t</a:t>
            </a:r>
            <a:r>
              <a:rPr lang="en-US" sz="1200" dirty="0"/>
              <a:t>he range of </a:t>
            </a:r>
            <a:r>
              <a:rPr lang="en-US" sz="1200" dirty="0" err="1"/>
              <a:t>Ixodes</a:t>
            </a:r>
            <a:r>
              <a:rPr lang="en-US" sz="1200" baseline="0" dirty="0"/>
              <a:t> </a:t>
            </a:r>
            <a:r>
              <a:rPr lang="en-US" sz="1200" baseline="0" dirty="0" err="1"/>
              <a:t>Scapularis</a:t>
            </a:r>
            <a:r>
              <a:rPr lang="en-US" sz="1200" baseline="0" dirty="0"/>
              <a:t> has expanded Northward in North America, and has now established populations in Canada.</a:t>
            </a:r>
          </a:p>
          <a:p>
            <a:r>
              <a:rPr lang="en-US" sz="1200" baseline="0" dirty="0"/>
              <a:t>There are other factors that could have contributed to this, such as reforestation in the Northeastern US.  However, this has not occurred in Canada, where there has been a net deforestation in affected regions. </a:t>
            </a:r>
            <a:endParaRPr lang="en-US" dirty="0"/>
          </a:p>
        </p:txBody>
      </p:sp>
      <p:sp>
        <p:nvSpPr>
          <p:cNvPr id="4" name="Slide Number Placeholder 3"/>
          <p:cNvSpPr>
            <a:spLocks noGrp="1"/>
          </p:cNvSpPr>
          <p:nvPr>
            <p:ph type="sldNum" sz="quarter" idx="10"/>
          </p:nvPr>
        </p:nvSpPr>
        <p:spPr/>
        <p:txBody>
          <a:bodyPr/>
          <a:lstStyle/>
          <a:p>
            <a:fld id="{EFEB497E-E261-234E-8AC2-BC89BE2A7A6C}" type="slidenum">
              <a:rPr lang="en-US" smtClean="0"/>
              <a:t>15</a:t>
            </a:fld>
            <a:endParaRPr lang="en-US"/>
          </a:p>
        </p:txBody>
      </p:sp>
    </p:spTree>
    <p:extLst>
      <p:ext uri="{BB962C8B-B14F-4D97-AF65-F5344CB8AC3E}">
        <p14:creationId xmlns:p14="http://schemas.microsoft.com/office/powerpoint/2010/main" val="3232576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 </a:t>
            </a:r>
            <a:r>
              <a:rPr lang="en-US" dirty="0"/>
              <a:t>the</a:t>
            </a:r>
            <a:r>
              <a:rPr lang="en-US" baseline="0" dirty="0"/>
              <a:t> U.S., Lyme disease increase has been predominantly in the Northeastern states.  Among the states where Lyme is most common, New Hampshire and Vermont have experienced the largest increases in reported cases.  </a:t>
            </a:r>
            <a:br>
              <a:rPr lang="en-US" baseline="0" dirty="0"/>
            </a:br>
            <a:r>
              <a:rPr lang="en-US" baseline="0" dirty="0"/>
              <a:t>The image on the left depicts change in reported cases between 1991-2013. You can see the greatest increases in New Hampshire, Maine and Vermont.</a:t>
            </a:r>
          </a:p>
          <a:p>
            <a:r>
              <a:rPr lang="en-US" baseline="0" dirty="0"/>
              <a:t>The image on the right depicts reported cases of Lyme between 1996-2013.  You can see the dramatic increases in Northeastern states.</a:t>
            </a:r>
            <a:endParaRPr lang="en-US" dirty="0"/>
          </a:p>
        </p:txBody>
      </p:sp>
      <p:sp>
        <p:nvSpPr>
          <p:cNvPr id="4" name="Slide Number Placeholder 3"/>
          <p:cNvSpPr>
            <a:spLocks noGrp="1"/>
          </p:cNvSpPr>
          <p:nvPr>
            <p:ph type="sldNum" sz="quarter" idx="10"/>
          </p:nvPr>
        </p:nvSpPr>
        <p:spPr/>
        <p:txBody>
          <a:bodyPr/>
          <a:lstStyle/>
          <a:p>
            <a:fld id="{EFEB497E-E261-234E-8AC2-BC89BE2A7A6C}" type="slidenum">
              <a:rPr lang="en-US" smtClean="0"/>
              <a:t>16</a:t>
            </a:fld>
            <a:endParaRPr lang="en-US"/>
          </a:p>
        </p:txBody>
      </p:sp>
    </p:spTree>
    <p:extLst>
      <p:ext uri="{BB962C8B-B14F-4D97-AF65-F5344CB8AC3E}">
        <p14:creationId xmlns:p14="http://schemas.microsoft.com/office/powerpoint/2010/main" val="26190420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Rising temperature affects</a:t>
            </a:r>
            <a:r>
              <a:rPr lang="en-US" sz="1200" kern="1200" baseline="0" dirty="0">
                <a:solidFill>
                  <a:schemeClr val="tx1"/>
                </a:solidFill>
                <a:latin typeface="+mn-lt"/>
                <a:ea typeface="+mn-ea"/>
                <a:cs typeface="+mn-cs"/>
              </a:rPr>
              <a:t> when the Lyme season begins as well.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Warmer temperatures trigger tick host- seeking behavior. This influences when the Lyme disease season begins.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This image is from a study that evaluated the relationship between the </a:t>
            </a:r>
            <a:r>
              <a:rPr lang="en-US" sz="1200" b="1" kern="1200" baseline="0" dirty="0">
                <a:solidFill>
                  <a:schemeClr val="tx1"/>
                </a:solidFill>
                <a:latin typeface="+mn-lt"/>
                <a:ea typeface="+mn-ea"/>
                <a:cs typeface="+mn-cs"/>
              </a:rPr>
              <a:t>beginning of the Lyme disease season, on the Y axis</a:t>
            </a:r>
            <a:r>
              <a:rPr lang="en-US" sz="1200" kern="1200" baseline="0" dirty="0">
                <a:solidFill>
                  <a:schemeClr val="tx1"/>
                </a:solidFill>
                <a:latin typeface="+mn-lt"/>
                <a:ea typeface="+mn-ea"/>
                <a:cs typeface="+mn-cs"/>
              </a:rPr>
              <a:t>, and the cumulative </a:t>
            </a:r>
            <a:r>
              <a:rPr lang="en-US" sz="1200" b="1" kern="1200" baseline="0" dirty="0">
                <a:solidFill>
                  <a:schemeClr val="tx1"/>
                </a:solidFill>
                <a:latin typeface="+mn-lt"/>
                <a:ea typeface="+mn-ea"/>
                <a:cs typeface="+mn-cs"/>
              </a:rPr>
              <a:t># of days above 10 degrees </a:t>
            </a:r>
            <a:r>
              <a:rPr lang="en-US" sz="1200" kern="1200" baseline="0" dirty="0">
                <a:solidFill>
                  <a:schemeClr val="tx1"/>
                </a:solidFill>
                <a:latin typeface="+mn-lt"/>
                <a:ea typeface="+mn-ea"/>
                <a:cs typeface="+mn-cs"/>
              </a:rPr>
              <a:t>C (or 50 degrees F) </a:t>
            </a:r>
            <a:r>
              <a:rPr lang="en-US" sz="1200" b="1" kern="1200" baseline="0" dirty="0">
                <a:solidFill>
                  <a:schemeClr val="tx1"/>
                </a:solidFill>
                <a:latin typeface="+mn-lt"/>
                <a:ea typeface="+mn-ea"/>
                <a:cs typeface="+mn-cs"/>
              </a:rPr>
              <a:t>at week 20 </a:t>
            </a:r>
            <a:r>
              <a:rPr lang="en-US" sz="1200" kern="1200" baseline="0" dirty="0">
                <a:solidFill>
                  <a:schemeClr val="tx1"/>
                </a:solidFill>
                <a:latin typeface="+mn-lt"/>
                <a:ea typeface="+mn-ea"/>
                <a:cs typeface="+mn-cs"/>
              </a:rPr>
              <a:t>(May)on </a:t>
            </a:r>
            <a:r>
              <a:rPr lang="en-US" sz="1200" b="1" kern="1200" baseline="0" dirty="0">
                <a:solidFill>
                  <a:schemeClr val="tx1"/>
                </a:solidFill>
                <a:latin typeface="+mn-lt"/>
                <a:ea typeface="+mn-ea"/>
                <a:cs typeface="+mn-cs"/>
              </a:rPr>
              <a:t>the x axi</a:t>
            </a:r>
            <a:r>
              <a:rPr lang="en-US" sz="1200" kern="1200" baseline="0" dirty="0">
                <a:solidFill>
                  <a:schemeClr val="tx1"/>
                </a:solidFill>
                <a:latin typeface="+mn-lt"/>
                <a:ea typeface="+mn-ea"/>
                <a:cs typeface="+mn-cs"/>
              </a:rPr>
              <a:t>s. This was based on data </a:t>
            </a:r>
            <a:r>
              <a:rPr lang="en-US" sz="1200" b="1" kern="1200" baseline="0" dirty="0">
                <a:solidFill>
                  <a:schemeClr val="tx1"/>
                </a:solidFill>
                <a:latin typeface="+mn-lt"/>
                <a:ea typeface="+mn-ea"/>
                <a:cs typeface="+mn-cs"/>
              </a:rPr>
              <a:t>from 12 highly endemic states during the years 1992-2007</a:t>
            </a:r>
            <a:r>
              <a:rPr lang="en-US" sz="1200" kern="1200" baseline="0" dirty="0">
                <a:solidFill>
                  <a:schemeClr val="tx1"/>
                </a:solidFill>
                <a:latin typeface="+mn-lt"/>
                <a:ea typeface="+mn-ea"/>
                <a:cs typeface="+mn-cs"/>
              </a:rPr>
              <a: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This study found a clear relationship between more cumulative warm days in the first 5 months of the year and earlier onset of the Lyme season.  </a:t>
            </a:r>
          </a:p>
        </p:txBody>
      </p:sp>
      <p:sp>
        <p:nvSpPr>
          <p:cNvPr id="4" name="Slide Number Placeholder 3"/>
          <p:cNvSpPr>
            <a:spLocks noGrp="1"/>
          </p:cNvSpPr>
          <p:nvPr>
            <p:ph type="sldNum" sz="quarter" idx="10"/>
          </p:nvPr>
        </p:nvSpPr>
        <p:spPr/>
        <p:txBody>
          <a:bodyPr/>
          <a:lstStyle/>
          <a:p>
            <a:fld id="{359C1605-C5F4-4DC2-B8B9-054E1E291542}" type="slidenum">
              <a:rPr lang="en-US" smtClean="0"/>
              <a:t>17</a:t>
            </a:fld>
            <a:endParaRPr lang="en-US"/>
          </a:p>
        </p:txBody>
      </p:sp>
    </p:spTree>
    <p:extLst>
      <p:ext uri="{BB962C8B-B14F-4D97-AF65-F5344CB8AC3E}">
        <p14:creationId xmlns:p14="http://schemas.microsoft.com/office/powerpoint/2010/main" val="39855245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a:t>Ticks are not the only insects affected by</a:t>
            </a:r>
            <a:r>
              <a:rPr lang="en-US" sz="1000" baseline="0" dirty="0"/>
              <a:t> higher temperatures.  Mosquitoes, their distribution and populations, are also affected.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err="1"/>
              <a:t>Aedes</a:t>
            </a:r>
            <a:r>
              <a:rPr lang="en-US" sz="1000" dirty="0"/>
              <a:t> </a:t>
            </a:r>
            <a:r>
              <a:rPr lang="en-US" sz="1000" dirty="0" err="1"/>
              <a:t>aegypti</a:t>
            </a:r>
            <a:r>
              <a:rPr lang="en-US" sz="1000" dirty="0"/>
              <a:t> and </a:t>
            </a:r>
            <a:r>
              <a:rPr lang="en-US" sz="1000" dirty="0" err="1"/>
              <a:t>Aedes</a:t>
            </a:r>
            <a:r>
              <a:rPr lang="en-US" sz="1000" dirty="0"/>
              <a:t> </a:t>
            </a:r>
            <a:r>
              <a:rPr lang="en-US" sz="1000" dirty="0" err="1"/>
              <a:t>albopictus</a:t>
            </a:r>
            <a:r>
              <a:rPr lang="en-US" sz="1000" dirty="0"/>
              <a:t> </a:t>
            </a:r>
            <a:r>
              <a:rPr lang="en-US" sz="1000" baseline="0" dirty="0"/>
              <a:t>mosquitoes are the primary vectors of several important infections, including Dengue Fever, </a:t>
            </a:r>
            <a:r>
              <a:rPr lang="en-US" sz="1000" baseline="0" dirty="0" err="1"/>
              <a:t>Chikungunya</a:t>
            </a:r>
            <a:r>
              <a:rPr lang="en-US" sz="1000" baseline="0" dirty="0"/>
              <a:t> and </a:t>
            </a:r>
            <a:r>
              <a:rPr lang="en-US" sz="1000" baseline="0" dirty="0" err="1"/>
              <a:t>Zika</a:t>
            </a:r>
            <a:r>
              <a:rPr lang="en-US" sz="1000" baseline="0" dirty="0"/>
              <a:t> Virus.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000" baseline="0" dirty="0"/>
              <a:t>These mosquitoes  are rapidly expanding their territory around the globe. Most has occurred over past 30 years.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000" baseline="0" dirty="0"/>
              <a:t>Currently, these mosquitoes inhabit the widest distribution ever recorded, in all continents, including North America and Europe.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a:t>Many factors influence</a:t>
            </a:r>
            <a:r>
              <a:rPr lang="en-US" sz="1000" baseline="0" dirty="0"/>
              <a:t> the range of these mosquitoes…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a:t>The influence of climate variables on the</a:t>
            </a:r>
            <a:r>
              <a:rPr lang="en-US" sz="1000" baseline="0" dirty="0"/>
              <a:t>se infections </a:t>
            </a:r>
            <a:r>
              <a:rPr lang="en-US" sz="1000" dirty="0"/>
              <a:t>are complex and incompletely understood</a:t>
            </a:r>
            <a:r>
              <a:rPr lang="en-US" sz="1000" baseline="0" dirty="0"/>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000" baseline="0" dirty="0"/>
              <a:t>However, rising temperature is thought to be playing a role in the spread of these diseases.</a:t>
            </a:r>
          </a:p>
          <a:p>
            <a:pPr marL="0" marR="0" indent="0" algn="l" defTabSz="457200" rtl="0" eaLnBrk="1" fontAlgn="auto" latinLnBrk="0" hangingPunct="1">
              <a:lnSpc>
                <a:spcPct val="100000"/>
              </a:lnSpc>
              <a:spcBef>
                <a:spcPts val="0"/>
              </a:spcBef>
              <a:spcAft>
                <a:spcPts val="0"/>
              </a:spcAft>
              <a:buClrTx/>
              <a:buSzTx/>
              <a:buFontTx/>
              <a:buNone/>
              <a:tabLst/>
              <a:defRPr/>
            </a:pPr>
            <a:r>
              <a:rPr lang="en-US" sz="1000" baseline="0" dirty="0"/>
              <a:t>Climate change can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000" baseline="0" dirty="0"/>
              <a:t>1) expand vector range. Suitable habitat is usually determined by the minimum winter temperature in a given region.  </a:t>
            </a:r>
          </a:p>
          <a:p>
            <a:pPr marL="0" marR="0" indent="0" algn="l" defTabSz="457200" rtl="0" eaLnBrk="1" fontAlgn="auto" latinLnBrk="0" hangingPunct="1">
              <a:lnSpc>
                <a:spcPct val="100000"/>
              </a:lnSpc>
              <a:spcBef>
                <a:spcPts val="0"/>
              </a:spcBef>
              <a:spcAft>
                <a:spcPts val="0"/>
              </a:spcAft>
              <a:buClrTx/>
              <a:buSzTx/>
              <a:buFontTx/>
              <a:buNone/>
              <a:tabLst/>
              <a:defRPr/>
            </a:pPr>
            <a:r>
              <a:rPr lang="en-US" sz="1000" baseline="0" dirty="0"/>
              <a:t>2) Longer transmission season</a:t>
            </a:r>
          </a:p>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a:t>3) Warmer temperatures can shorten</a:t>
            </a:r>
            <a:r>
              <a:rPr lang="en-US" sz="1000" baseline="0" dirty="0"/>
              <a:t> the mosquito life cycle, so female mosquitos can lay eggs more frequently. </a:t>
            </a:r>
          </a:p>
          <a:p>
            <a:pPr marL="0" marR="0" indent="0" algn="l" defTabSz="457200" rtl="0" eaLnBrk="1" fontAlgn="auto" latinLnBrk="0" hangingPunct="1">
              <a:lnSpc>
                <a:spcPct val="100000"/>
              </a:lnSpc>
              <a:spcBef>
                <a:spcPts val="0"/>
              </a:spcBef>
              <a:spcAft>
                <a:spcPts val="0"/>
              </a:spcAft>
              <a:buClrTx/>
              <a:buSzTx/>
              <a:buFontTx/>
              <a:buNone/>
              <a:tabLst/>
              <a:defRPr/>
            </a:pPr>
            <a:r>
              <a:rPr lang="en-US" sz="1000" baseline="0" dirty="0"/>
              <a:t>4) And higher temperatures can shorten </a:t>
            </a:r>
            <a:r>
              <a:rPr lang="fr-FR" sz="1000" baseline="0" dirty="0"/>
              <a:t>the time </a:t>
            </a:r>
            <a:r>
              <a:rPr lang="en-US" sz="1000" baseline="0" dirty="0"/>
              <a:t>between mosquito uptake of a virus to when it is able to transmit the virus. </a:t>
            </a:r>
          </a:p>
        </p:txBody>
      </p:sp>
      <p:sp>
        <p:nvSpPr>
          <p:cNvPr id="4" name="Slide Number Placeholder 3"/>
          <p:cNvSpPr>
            <a:spLocks noGrp="1"/>
          </p:cNvSpPr>
          <p:nvPr>
            <p:ph type="sldNum" sz="quarter" idx="10"/>
          </p:nvPr>
        </p:nvSpPr>
        <p:spPr/>
        <p:txBody>
          <a:bodyPr/>
          <a:lstStyle/>
          <a:p>
            <a:fld id="{EFEB497E-E261-234E-8AC2-BC89BE2A7A6C}" type="slidenum">
              <a:rPr lang="en-US" smtClean="0"/>
              <a:t>18</a:t>
            </a:fld>
            <a:endParaRPr lang="en-US"/>
          </a:p>
        </p:txBody>
      </p:sp>
    </p:spTree>
    <p:extLst>
      <p:ext uri="{BB962C8B-B14F-4D97-AF65-F5344CB8AC3E}">
        <p14:creationId xmlns:p14="http://schemas.microsoft.com/office/powerpoint/2010/main" val="6123533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a:t>This image is from a study evaluating the effect of temperature on </a:t>
            </a:r>
            <a:r>
              <a:rPr lang="en-US" sz="1200" b="1" baseline="0" dirty="0" err="1"/>
              <a:t>Aedes</a:t>
            </a:r>
            <a:r>
              <a:rPr lang="en-US" sz="1200" b="1" baseline="0" dirty="0"/>
              <a:t> </a:t>
            </a:r>
            <a:r>
              <a:rPr lang="en-US" sz="1200" b="1" baseline="0" dirty="0" err="1"/>
              <a:t>Albopictus</a:t>
            </a:r>
            <a:r>
              <a:rPr lang="en-US" sz="1200" b="1" baseline="0" dirty="0"/>
              <a:t> immature development time</a:t>
            </a:r>
            <a:r>
              <a:rPr lang="en-US" sz="1200" baseline="0" dirty="0"/>
              <a:t>, with the y axes representing # of days, and the x axis temperature.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a:t>Higher temperature, up to a certain threshold, results in decreased # of days required to complete mosquito immature development.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a:t>Above that threshold temperature, development rate stays the same or slows.</a:t>
            </a:r>
          </a:p>
          <a:p>
            <a:endParaRPr lang="en-US" dirty="0"/>
          </a:p>
        </p:txBody>
      </p:sp>
      <p:sp>
        <p:nvSpPr>
          <p:cNvPr id="4" name="Slide Number Placeholder 3"/>
          <p:cNvSpPr>
            <a:spLocks noGrp="1"/>
          </p:cNvSpPr>
          <p:nvPr>
            <p:ph type="sldNum" sz="quarter" idx="10"/>
          </p:nvPr>
        </p:nvSpPr>
        <p:spPr/>
        <p:txBody>
          <a:bodyPr/>
          <a:lstStyle/>
          <a:p>
            <a:fld id="{BBA243E0-7FB2-E745-9470-0E11A011FBEB}" type="slidenum">
              <a:rPr lang="en-US" smtClean="0"/>
              <a:t>19</a:t>
            </a:fld>
            <a:endParaRPr lang="en-US"/>
          </a:p>
        </p:txBody>
      </p:sp>
    </p:spTree>
    <p:extLst>
      <p:ext uri="{BB962C8B-B14F-4D97-AF65-F5344CB8AC3E}">
        <p14:creationId xmlns:p14="http://schemas.microsoft.com/office/powerpoint/2010/main" val="3481462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a:t>
            </a:r>
            <a:r>
              <a:rPr lang="en-US" baseline="0" dirty="0"/>
              <a:t> does this mean for kids? And what does it mean for us, as pediatricians?</a:t>
            </a:r>
            <a:br>
              <a:rPr lang="en-US" baseline="0" dirty="0"/>
            </a:br>
            <a:r>
              <a:rPr lang="en-US" baseline="0" dirty="0"/>
              <a:t>In today’s talk, I will be discussing how climate changes affects the health of our patients, and our roles as pediatricians in many capacities; as clinicians, as advocates, as advisor, and as practice managers.</a:t>
            </a:r>
            <a:endParaRPr lang="en-US" dirty="0"/>
          </a:p>
        </p:txBody>
      </p:sp>
      <p:sp>
        <p:nvSpPr>
          <p:cNvPr id="4" name="Slide Number Placeholder 3"/>
          <p:cNvSpPr>
            <a:spLocks noGrp="1"/>
          </p:cNvSpPr>
          <p:nvPr>
            <p:ph type="sldNum" sz="quarter" idx="10"/>
          </p:nvPr>
        </p:nvSpPr>
        <p:spPr/>
        <p:txBody>
          <a:bodyPr/>
          <a:lstStyle/>
          <a:p>
            <a:fld id="{BBA243E0-7FB2-E745-9470-0E11A011FBEB}" type="slidenum">
              <a:rPr lang="en-US" smtClean="0"/>
              <a:t>2</a:t>
            </a:fld>
            <a:endParaRPr lang="en-US"/>
          </a:p>
        </p:txBody>
      </p:sp>
    </p:spTree>
    <p:extLst>
      <p:ext uri="{BB962C8B-B14F-4D97-AF65-F5344CB8AC3E}">
        <p14:creationId xmlns:p14="http://schemas.microsoft.com/office/powerpoint/2010/main" val="13477499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also effects</a:t>
            </a:r>
            <a:r>
              <a:rPr lang="en-US" baseline="0" dirty="0"/>
              <a:t> that are unexpected. </a:t>
            </a:r>
          </a:p>
          <a:p>
            <a:endParaRPr lang="en-US" baseline="0" dirty="0"/>
          </a:p>
          <a:p>
            <a:r>
              <a:rPr lang="en-US" baseline="0" dirty="0"/>
              <a:t>Unprecedented experiment as we change the composition of gases in our atmosphere to levels never encountered before by human civilization.</a:t>
            </a:r>
            <a:endParaRPr lang="en-US" dirty="0"/>
          </a:p>
        </p:txBody>
      </p:sp>
      <p:sp>
        <p:nvSpPr>
          <p:cNvPr id="4" name="Slide Number Placeholder 3"/>
          <p:cNvSpPr>
            <a:spLocks noGrp="1"/>
          </p:cNvSpPr>
          <p:nvPr>
            <p:ph type="sldNum" sz="quarter" idx="10"/>
          </p:nvPr>
        </p:nvSpPr>
        <p:spPr/>
        <p:txBody>
          <a:bodyPr/>
          <a:lstStyle/>
          <a:p>
            <a:fld id="{BBA243E0-7FB2-E745-9470-0E11A011FBEB}" type="slidenum">
              <a:rPr lang="en-US" smtClean="0"/>
              <a:t>20</a:t>
            </a:fld>
            <a:endParaRPr lang="en-US"/>
          </a:p>
        </p:txBody>
      </p:sp>
    </p:spTree>
    <p:extLst>
      <p:ext uri="{BB962C8B-B14F-4D97-AF65-F5344CB8AC3E}">
        <p14:creationId xmlns:p14="http://schemas.microsoft.com/office/powerpoint/2010/main" val="6738712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28500D7-D660-4E9A-9C24-E04AB27B1C31}" type="slidenum">
              <a:rPr lang="en-US" smtClean="0">
                <a:latin typeface="Arial" pitchFamily="34" charset="0"/>
                <a:cs typeface="Arial" pitchFamily="34" charset="0"/>
              </a:rPr>
              <a:pPr fontAlgn="base">
                <a:spcBef>
                  <a:spcPct val="0"/>
                </a:spcBef>
                <a:spcAft>
                  <a:spcPct val="0"/>
                </a:spcAft>
              </a:pPr>
              <a:t>21</a:t>
            </a:fld>
            <a:endParaRPr lang="en-US">
              <a:latin typeface="Arial" pitchFamily="34" charset="0"/>
              <a:cs typeface="Arial" pitchFamily="34" charset="0"/>
            </a:endParaRPr>
          </a:p>
        </p:txBody>
      </p:sp>
      <p:sp>
        <p:nvSpPr>
          <p:cNvPr id="1576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77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a:latin typeface="Arial" pitchFamily="34" charset="0"/>
                <a:cs typeface="Arial" pitchFamily="34" charset="0"/>
              </a:rPr>
              <a:t>It’s known that </a:t>
            </a:r>
            <a:r>
              <a:rPr lang="en-US" b="1" dirty="0">
                <a:latin typeface="Arial" pitchFamily="34" charset="0"/>
                <a:cs typeface="Arial" pitchFamily="34" charset="0"/>
              </a:rPr>
              <a:t>Carbon Dioxide has a fertilizer</a:t>
            </a:r>
            <a:r>
              <a:rPr lang="en-US" b="1" baseline="0" dirty="0">
                <a:latin typeface="Arial" pitchFamily="34" charset="0"/>
                <a:cs typeface="Arial" pitchFamily="34" charset="0"/>
              </a:rPr>
              <a:t> effect </a:t>
            </a:r>
            <a:r>
              <a:rPr lang="en-US" baseline="0" dirty="0">
                <a:latin typeface="Arial" pitchFamily="34" charset="0"/>
                <a:cs typeface="Arial" pitchFamily="34" charset="0"/>
              </a:rPr>
              <a:t>on many plants, and can increase plant productivity.  </a:t>
            </a:r>
          </a:p>
          <a:p>
            <a:pPr eaLnBrk="1" hangingPunct="1"/>
            <a:r>
              <a:rPr lang="en-US" baseline="0" dirty="0">
                <a:latin typeface="Arial" pitchFamily="34" charset="0"/>
                <a:cs typeface="Arial" pitchFamily="34" charset="0"/>
              </a:rPr>
              <a:t>However, it also can affect the composition of plant materials.</a:t>
            </a:r>
          </a:p>
          <a:p>
            <a:pPr eaLnBrk="1" hangingPunct="1"/>
            <a:endParaRPr lang="en-US" baseline="0" dirty="0">
              <a:latin typeface="Arial" pitchFamily="34" charset="0"/>
              <a:cs typeface="Arial" pitchFamily="34" charset="0"/>
            </a:endParaRPr>
          </a:p>
          <a:p>
            <a:pPr eaLnBrk="1" hangingPunct="1"/>
            <a:r>
              <a:rPr lang="en-US" dirty="0">
                <a:latin typeface="Arial" pitchFamily="34" charset="0"/>
                <a:cs typeface="Arial" pitchFamily="34" charset="0"/>
              </a:rPr>
              <a:t>Multiple</a:t>
            </a:r>
            <a:r>
              <a:rPr lang="en-US" baseline="0" dirty="0">
                <a:latin typeface="Arial" pitchFamily="34" charset="0"/>
                <a:cs typeface="Arial" pitchFamily="34" charset="0"/>
              </a:rPr>
              <a:t> studies from across the globe have now shown that </a:t>
            </a:r>
            <a:r>
              <a:rPr lang="en-US" b="1" baseline="0" dirty="0">
                <a:latin typeface="Arial" pitchFamily="34" charset="0"/>
                <a:cs typeface="Arial" pitchFamily="34" charset="0"/>
              </a:rPr>
              <a:t>increasing the concentration of carbon dioxide in the atmosphere decreases the concentration of protein</a:t>
            </a:r>
            <a:r>
              <a:rPr lang="en-US" baseline="0" dirty="0">
                <a:latin typeface="Arial" pitchFamily="34" charset="0"/>
                <a:cs typeface="Arial" pitchFamily="34" charset="0"/>
              </a:rPr>
              <a:t> in many plants, including some of the world’s most significant crops, including wheat, rice and soybean.  Corn is not affected in this way.</a:t>
            </a:r>
          </a:p>
          <a:p>
            <a:pPr eaLnBrk="1" hangingPunct="1"/>
            <a:endParaRPr lang="en-US" dirty="0">
              <a:latin typeface="Arial" pitchFamily="34" charset="0"/>
              <a:cs typeface="Arial" pitchFamily="34" charset="0"/>
            </a:endParaRPr>
          </a:p>
          <a:p>
            <a:pPr eaLnBrk="1" hangingPunct="1"/>
            <a:r>
              <a:rPr lang="en-US" dirty="0">
                <a:latin typeface="Arial" pitchFamily="34" charset="0"/>
                <a:cs typeface="Arial" pitchFamily="34" charset="0"/>
              </a:rPr>
              <a:t>This</a:t>
            </a:r>
            <a:r>
              <a:rPr lang="en-US" baseline="0" dirty="0">
                <a:latin typeface="Arial" pitchFamily="34" charset="0"/>
                <a:cs typeface="Arial" pitchFamily="34" charset="0"/>
              </a:rPr>
              <a:t> image </a:t>
            </a:r>
            <a:r>
              <a:rPr lang="en-US" dirty="0">
                <a:latin typeface="Arial" pitchFamily="34" charset="0"/>
                <a:cs typeface="Arial" pitchFamily="34" charset="0"/>
              </a:rPr>
              <a:t>includes</a:t>
            </a:r>
            <a:r>
              <a:rPr lang="en-US" baseline="0" dirty="0">
                <a:latin typeface="Arial" pitchFamily="34" charset="0"/>
                <a:cs typeface="Arial" pitchFamily="34" charset="0"/>
              </a:rPr>
              <a:t> experimental data from 2 studies.  These found that raising the CO2 from t 293 to 385 to 715 ppm progressively lowers the protein concentration in wheat.</a:t>
            </a:r>
          </a:p>
          <a:p>
            <a:pPr eaLnBrk="1" hangingPunct="1"/>
            <a:endParaRPr lang="en-US" baseline="0" dirty="0">
              <a:latin typeface="Arial" pitchFamily="34" charset="0"/>
              <a:cs typeface="Arial" pitchFamily="34" charset="0"/>
            </a:endParaRPr>
          </a:p>
          <a:p>
            <a:pPr eaLnBrk="1" hangingPunct="1"/>
            <a:r>
              <a:rPr lang="en-US" baseline="0" dirty="0">
                <a:latin typeface="Arial" pitchFamily="34" charset="0"/>
                <a:cs typeface="Arial" pitchFamily="34" charset="0"/>
              </a:rPr>
              <a:t>I think it’s valuable to note that you need a minimum amount of protein of about 11.5 %to make good bread. </a:t>
            </a:r>
          </a:p>
          <a:p>
            <a:pPr eaLnBrk="1" hangingPunct="1"/>
            <a:endParaRPr lang="en-US" dirty="0">
              <a:latin typeface="Arial" pitchFamily="34" charset="0"/>
              <a:cs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Wheat, rice and soybean grown in an elevated CO2 environment also have  </a:t>
            </a:r>
            <a:r>
              <a:rPr lang="en-US" b="1" baseline="0" dirty="0"/>
              <a:t>decreased concentrations of Iron, Zinc and other essential minerals</a:t>
            </a:r>
            <a:r>
              <a:rPr lang="en-US" baseline="0" dirty="0"/>
              <a:t>.</a:t>
            </a:r>
          </a:p>
          <a:p>
            <a:endParaRPr lang="en-US" baseline="0" dirty="0"/>
          </a:p>
          <a:p>
            <a:r>
              <a:rPr lang="en-US" baseline="0" dirty="0"/>
              <a:t>This 2014 study from Nature </a:t>
            </a:r>
            <a:r>
              <a:rPr lang="en-US" b="1" baseline="0" dirty="0"/>
              <a:t>evaluated 143 comparisons of crops grown at 7 FACE facilities in 3 countries </a:t>
            </a:r>
            <a:r>
              <a:rPr lang="en-US" baseline="0" dirty="0"/>
              <a:t>(Australia, Japan and US).  </a:t>
            </a:r>
          </a:p>
          <a:p>
            <a:endParaRPr lang="en-US" baseline="0" dirty="0"/>
          </a:p>
          <a:p>
            <a:r>
              <a:rPr lang="en-US" baseline="0" dirty="0"/>
              <a:t>Found that </a:t>
            </a:r>
            <a:r>
              <a:rPr lang="en-US" b="1" baseline="0" dirty="0"/>
              <a:t>wheat, rice and soybean grown at elevated CO2 (550-600 ppm) had lower concentrations of iron content and zinc.</a:t>
            </a:r>
          </a:p>
          <a:p>
            <a:endParaRPr lang="en-US" baseline="0" dirty="0"/>
          </a:p>
          <a:p>
            <a:r>
              <a:rPr lang="en-US" sz="1200" kern="1200" dirty="0">
                <a:solidFill>
                  <a:schemeClr val="tx1"/>
                </a:solidFill>
                <a:latin typeface="+mn-lt"/>
                <a:ea typeface="+mn-ea"/>
                <a:cs typeface="+mn-cs"/>
              </a:rPr>
              <a:t>The lower figure on the right</a:t>
            </a:r>
            <a:r>
              <a:rPr lang="en-US" sz="1200" kern="1200" baseline="0" dirty="0">
                <a:solidFill>
                  <a:schemeClr val="tx1"/>
                </a:solidFill>
                <a:latin typeface="+mn-lt"/>
                <a:ea typeface="+mn-ea"/>
                <a:cs typeface="+mn-cs"/>
              </a:rPr>
              <a:t> shows </a:t>
            </a:r>
            <a:r>
              <a:rPr lang="en-US" sz="1200" kern="1200" dirty="0">
                <a:solidFill>
                  <a:schemeClr val="tx1"/>
                </a:solidFill>
                <a:latin typeface="+mn-lt"/>
                <a:ea typeface="+mn-ea"/>
                <a:cs typeface="+mn-cs"/>
              </a:rPr>
              <a:t>the </a:t>
            </a:r>
            <a:r>
              <a:rPr lang="en-US" sz="1200" b="1" kern="1200" dirty="0">
                <a:solidFill>
                  <a:schemeClr val="tx1"/>
                </a:solidFill>
                <a:latin typeface="+mn-lt"/>
                <a:ea typeface="+mn-ea"/>
                <a:cs typeface="+mn-cs"/>
              </a:rPr>
              <a:t>average effect on 125 plant species </a:t>
            </a:r>
            <a:r>
              <a:rPr lang="en-US" sz="1200" kern="1200" baseline="0" dirty="0">
                <a:solidFill>
                  <a:schemeClr val="tx1"/>
                </a:solidFill>
                <a:latin typeface="+mn-lt"/>
                <a:ea typeface="+mn-ea"/>
                <a:cs typeface="+mn-cs"/>
              </a:rPr>
              <a:t>of </a:t>
            </a:r>
            <a:r>
              <a:rPr lang="en-US" sz="1200" kern="1200" dirty="0">
                <a:solidFill>
                  <a:schemeClr val="tx1"/>
                </a:solidFill>
                <a:latin typeface="+mn-lt"/>
                <a:ea typeface="+mn-ea"/>
                <a:cs typeface="+mn-cs"/>
              </a:rPr>
              <a:t>doubling</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CO2 concentration from preindustrial levels.</a:t>
            </a:r>
            <a:r>
              <a:rPr lang="en-US" sz="1200" kern="1200" baseline="0" dirty="0">
                <a:solidFill>
                  <a:schemeClr val="tx1"/>
                </a:solidFill>
                <a:latin typeface="+mn-lt"/>
                <a:ea typeface="+mn-ea"/>
                <a:cs typeface="+mn-cs"/>
              </a:rPr>
              <a:t> This results in </a:t>
            </a:r>
            <a:r>
              <a:rPr lang="en-US" sz="1200" b="1" kern="1200" dirty="0">
                <a:solidFill>
                  <a:schemeClr val="tx1"/>
                </a:solidFill>
                <a:latin typeface="+mn-lt"/>
                <a:ea typeface="+mn-ea"/>
                <a:cs typeface="+mn-cs"/>
              </a:rPr>
              <a:t>decreased</a:t>
            </a:r>
            <a:r>
              <a:rPr lang="en-US" sz="1200" b="1" kern="1200" baseline="0" dirty="0">
                <a:solidFill>
                  <a:schemeClr val="tx1"/>
                </a:solidFill>
                <a:latin typeface="+mn-lt"/>
                <a:ea typeface="+mn-ea"/>
                <a:cs typeface="+mn-cs"/>
              </a:rPr>
              <a:t> </a:t>
            </a:r>
            <a:r>
              <a:rPr lang="en-US" sz="1200" b="1" kern="1200" dirty="0">
                <a:solidFill>
                  <a:schemeClr val="tx1"/>
                </a:solidFill>
                <a:latin typeface="+mn-lt"/>
                <a:ea typeface="+mn-ea"/>
                <a:cs typeface="+mn-cs"/>
              </a:rPr>
              <a:t>concentration of essential minerals</a:t>
            </a:r>
            <a:r>
              <a:rPr lang="en-US" sz="1200" kern="1200" dirty="0">
                <a:solidFill>
                  <a:schemeClr val="tx1"/>
                </a:solidFill>
                <a:latin typeface="+mn-lt"/>
                <a:ea typeface="+mn-ea"/>
                <a:cs typeface="+mn-cs"/>
              </a:rPr>
              <a:t> and </a:t>
            </a:r>
            <a:r>
              <a:rPr lang="en-US" sz="1200" b="1" kern="1200" dirty="0">
                <a:solidFill>
                  <a:schemeClr val="tx1"/>
                </a:solidFill>
                <a:latin typeface="+mn-lt"/>
                <a:ea typeface="+mn-ea"/>
                <a:cs typeface="+mn-cs"/>
              </a:rPr>
              <a:t>lower protein</a:t>
            </a:r>
            <a:r>
              <a:rPr lang="en-US" sz="1200" kern="1200" dirty="0">
                <a:solidFill>
                  <a:schemeClr val="tx1"/>
                </a:solidFill>
                <a:latin typeface="+mn-lt"/>
                <a:ea typeface="+mn-ea"/>
                <a:cs typeface="+mn-cs"/>
              </a:rPr>
              <a:t>. The carbohydrate</a:t>
            </a:r>
            <a:r>
              <a:rPr lang="en-US" sz="1200" kern="1200" baseline="0" dirty="0">
                <a:solidFill>
                  <a:schemeClr val="tx1"/>
                </a:solidFill>
                <a:latin typeface="+mn-lt"/>
                <a:ea typeface="+mn-ea"/>
                <a:cs typeface="+mn-cs"/>
              </a:rPr>
              <a:t> concentration, meanwhile, increases.</a:t>
            </a:r>
            <a:endParaRPr lang="en-US" baseline="0" dirty="0"/>
          </a:p>
        </p:txBody>
      </p:sp>
      <p:sp>
        <p:nvSpPr>
          <p:cNvPr id="4" name="Slide Number Placeholder 3"/>
          <p:cNvSpPr>
            <a:spLocks noGrp="1"/>
          </p:cNvSpPr>
          <p:nvPr>
            <p:ph type="sldNum" sz="quarter" idx="10"/>
          </p:nvPr>
        </p:nvSpPr>
        <p:spPr/>
        <p:txBody>
          <a:bodyPr/>
          <a:lstStyle/>
          <a:p>
            <a:fld id="{96C4A08C-AD94-F148-AC75-484ACEAAD9E9}" type="slidenum">
              <a:rPr lang="en-US" smtClean="0"/>
              <a:t>22</a:t>
            </a:fld>
            <a:endParaRPr lang="en-US"/>
          </a:p>
        </p:txBody>
      </p:sp>
    </p:spTree>
    <p:extLst>
      <p:ext uri="{BB962C8B-B14F-4D97-AF65-F5344CB8AC3E}">
        <p14:creationId xmlns:p14="http://schemas.microsoft.com/office/powerpoint/2010/main" val="11083350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all this information, what is a pediatrician</a:t>
            </a:r>
            <a:r>
              <a:rPr lang="en-US" baseline="0" dirty="0"/>
              <a:t> to do?  Isn’t this all in the hands of governments and politicians on the global stage?</a:t>
            </a:r>
          </a:p>
          <a:p>
            <a:endParaRPr lang="en-US" baseline="0" dirty="0"/>
          </a:p>
          <a:p>
            <a:r>
              <a:rPr lang="en-US" baseline="0" dirty="0"/>
              <a:t>I hope to convince you all today that we, as pediatricians, are uniquely situated to be a </a:t>
            </a:r>
            <a:r>
              <a:rPr lang="en-US" b="1" baseline="0" dirty="0"/>
              <a:t>powerful voice for children on the need for climate action</a:t>
            </a:r>
            <a:r>
              <a:rPr lang="en-US" baseline="0" dirty="0"/>
              <a:t>.</a:t>
            </a:r>
          </a:p>
          <a:p>
            <a:endParaRPr lang="en-US" baseline="0" dirty="0"/>
          </a:p>
          <a:p>
            <a:r>
              <a:rPr lang="en-US" baseline="0" dirty="0"/>
              <a:t>I’m going to start with a film by Healthcare Without Harm, a leading international organization on </a:t>
            </a:r>
            <a:r>
              <a:rPr lang="en-US" b="1" baseline="0" dirty="0"/>
              <a:t>environmental responsibility in healthcare</a:t>
            </a:r>
            <a:r>
              <a:rPr lang="en-US" baseline="0" dirty="0"/>
              <a:t>.</a:t>
            </a:r>
          </a:p>
          <a:p>
            <a:endParaRPr lang="en-US" baseline="0" dirty="0"/>
          </a:p>
          <a:p>
            <a:r>
              <a:rPr lang="en-US" baseline="0" dirty="0"/>
              <a:t>The film’s narrator </a:t>
            </a:r>
            <a:r>
              <a:rPr lang="en-US" b="1" baseline="0" dirty="0"/>
              <a:t>is Dr. </a:t>
            </a:r>
            <a:r>
              <a:rPr lang="en-US" b="1" baseline="0" dirty="0" err="1"/>
              <a:t>Aparna</a:t>
            </a:r>
            <a:r>
              <a:rPr lang="en-US" b="1" baseline="0" dirty="0"/>
              <a:t> Bole</a:t>
            </a:r>
            <a:r>
              <a:rPr lang="en-US" baseline="0" dirty="0"/>
              <a:t>, a fellow pediatrician and a member of the AAP’s Council on Environmental Health with me.</a:t>
            </a:r>
            <a:endParaRPr lang="en-US" dirty="0"/>
          </a:p>
        </p:txBody>
      </p:sp>
      <p:sp>
        <p:nvSpPr>
          <p:cNvPr id="4" name="Slide Number Placeholder 3"/>
          <p:cNvSpPr>
            <a:spLocks noGrp="1"/>
          </p:cNvSpPr>
          <p:nvPr>
            <p:ph type="sldNum" sz="quarter" idx="10"/>
          </p:nvPr>
        </p:nvSpPr>
        <p:spPr/>
        <p:txBody>
          <a:bodyPr/>
          <a:lstStyle/>
          <a:p>
            <a:fld id="{BBA243E0-7FB2-E745-9470-0E11A011FBEB}" type="slidenum">
              <a:rPr lang="en-US" smtClean="0"/>
              <a:t>23</a:t>
            </a:fld>
            <a:endParaRPr lang="en-US"/>
          </a:p>
        </p:txBody>
      </p:sp>
    </p:spTree>
    <p:extLst>
      <p:ext uri="{BB962C8B-B14F-4D97-AF65-F5344CB8AC3E}">
        <p14:creationId xmlns:p14="http://schemas.microsoft.com/office/powerpoint/2010/main" val="27751039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a:solidFill>
                  <a:schemeClr val="tx1"/>
                </a:solidFill>
                <a:latin typeface="+mn-lt"/>
                <a:ea typeface="+mn-ea"/>
                <a:cs typeface="+mn-cs"/>
              </a:rPr>
              <a:t>That film does a beautiful job of portraying the inter-relatedness between </a:t>
            </a:r>
            <a:r>
              <a:rPr lang="en-US" sz="1200" b="1" kern="1200" baseline="0" dirty="0">
                <a:solidFill>
                  <a:schemeClr val="tx1"/>
                </a:solidFill>
                <a:latin typeface="+mn-lt"/>
                <a:ea typeface="+mn-ea"/>
                <a:cs typeface="+mn-cs"/>
              </a:rPr>
              <a:t>healthy children and a healthy environment</a:t>
            </a:r>
            <a:r>
              <a:rPr lang="en-US" sz="1200" kern="1200" baseline="0" dirty="0">
                <a:solidFill>
                  <a:schemeClr val="tx1"/>
                </a:solidFill>
                <a:latin typeface="+mn-lt"/>
                <a:ea typeface="+mn-ea"/>
                <a:cs typeface="+mn-cs"/>
              </a:rPr>
              <a: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health implications of a damaged climate have been gaining increasing attention over the past decade.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Lancet Commission published its first Report, </a:t>
            </a:r>
            <a:r>
              <a:rPr lang="en-US" sz="1200" b="1" kern="1200" baseline="0" dirty="0">
                <a:solidFill>
                  <a:schemeClr val="tx1"/>
                </a:solidFill>
                <a:latin typeface="+mn-lt"/>
                <a:ea typeface="+mn-ea"/>
                <a:cs typeface="+mn-cs"/>
              </a:rPr>
              <a:t>“Managing the Health Effects of Climate Change”</a:t>
            </a:r>
            <a:r>
              <a:rPr lang="en-US" sz="1200" kern="1200" baseline="0" dirty="0">
                <a:solidFill>
                  <a:schemeClr val="tx1"/>
                </a:solidFill>
                <a:latin typeface="+mn-lt"/>
                <a:ea typeface="+mn-ea"/>
                <a:cs typeface="+mn-cs"/>
              </a:rPr>
              <a:t>, in 2009.  This report highlighted the urgent need for a new public health and advocacy movement to bring together public health systems, governments and communities to work towards reducing greenhouse gas emissions and to addressing adverse climate-related health outcomes.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In 2015 the Commission published an updated report, which highlighted, first, that </a:t>
            </a:r>
            <a:r>
              <a:rPr lang="en-US" sz="1200" b="1" kern="1200" baseline="0" dirty="0">
                <a:solidFill>
                  <a:schemeClr val="tx1"/>
                </a:solidFill>
                <a:latin typeface="+mn-lt"/>
                <a:ea typeface="+mn-ea"/>
                <a:cs typeface="+mn-cs"/>
              </a:rPr>
              <a:t>t</a:t>
            </a:r>
            <a:r>
              <a:rPr lang="en-US" sz="1200" b="1" kern="1200" dirty="0">
                <a:solidFill>
                  <a:schemeClr val="tx1"/>
                </a:solidFill>
                <a:latin typeface="+mn-lt"/>
                <a:ea typeface="+mn-ea"/>
                <a:cs typeface="+mn-cs"/>
              </a:rPr>
              <a:t>he effects of climate change are being felt today</a:t>
            </a:r>
            <a:r>
              <a:rPr lang="en-US" sz="1200" b="1" kern="1200" baseline="0" dirty="0">
                <a:solidFill>
                  <a:schemeClr val="tx1"/>
                </a:solidFill>
                <a:latin typeface="+mn-lt"/>
                <a:ea typeface="+mn-ea"/>
                <a:cs typeface="+mn-cs"/>
              </a:rPr>
              <a:t> and that it presents </a:t>
            </a:r>
            <a:r>
              <a:rPr lang="en-US" sz="1200" b="1" kern="1200" dirty="0">
                <a:solidFill>
                  <a:schemeClr val="tx1"/>
                </a:solidFill>
                <a:latin typeface="+mn-lt"/>
                <a:ea typeface="+mn-ea"/>
                <a:cs typeface="+mn-cs"/>
              </a:rPr>
              <a:t>a</a:t>
            </a:r>
            <a:r>
              <a:rPr lang="en-US" sz="1200" b="1" kern="1200" baseline="0" dirty="0">
                <a:solidFill>
                  <a:schemeClr val="tx1"/>
                </a:solidFill>
                <a:latin typeface="+mn-lt"/>
                <a:ea typeface="+mn-ea"/>
                <a:cs typeface="+mn-cs"/>
              </a:rPr>
              <a:t> </a:t>
            </a:r>
            <a:r>
              <a:rPr lang="en-US" sz="1200" b="1" kern="1200" dirty="0">
                <a:solidFill>
                  <a:schemeClr val="tx1"/>
                </a:solidFill>
                <a:latin typeface="+mn-lt"/>
                <a:ea typeface="+mn-ea"/>
                <a:cs typeface="+mn-cs"/>
              </a:rPr>
              <a:t>potentially catastrophic risk to human health</a:t>
            </a:r>
            <a:r>
              <a:rPr lang="en-US" sz="1200" kern="1200" baseline="0" dirty="0">
                <a:solidFill>
                  <a:schemeClr val="tx1"/>
                </a:solidFill>
                <a:latin typeface="+mn-lt"/>
                <a:ea typeface="+mn-ea"/>
                <a:cs typeface="+mn-cs"/>
              </a:rPr>
              <a:t>. And two, that “</a:t>
            </a:r>
            <a:r>
              <a:rPr lang="en-US" sz="1200" b="1" kern="1200" baseline="0" dirty="0">
                <a:solidFill>
                  <a:schemeClr val="tx1"/>
                </a:solidFill>
                <a:latin typeface="+mn-lt"/>
                <a:ea typeface="+mn-ea"/>
                <a:cs typeface="+mn-cs"/>
              </a:rPr>
              <a:t>tackling climate change could be the greatest global health opportunity of the 21</a:t>
            </a:r>
            <a:r>
              <a:rPr lang="en-US" sz="1200" b="1" kern="1200" baseline="30000" dirty="0">
                <a:solidFill>
                  <a:schemeClr val="tx1"/>
                </a:solidFill>
                <a:latin typeface="+mn-lt"/>
                <a:ea typeface="+mn-ea"/>
                <a:cs typeface="+mn-cs"/>
              </a:rPr>
              <a:t>st</a:t>
            </a:r>
            <a:r>
              <a:rPr lang="en-US" sz="1200" b="1" kern="1200" baseline="0" dirty="0">
                <a:solidFill>
                  <a:schemeClr val="tx1"/>
                </a:solidFill>
                <a:latin typeface="+mn-lt"/>
                <a:ea typeface="+mn-ea"/>
                <a:cs typeface="+mn-cs"/>
              </a:rPr>
              <a:t> century.</a:t>
            </a:r>
            <a:r>
              <a:rPr lang="en-US" sz="1200" kern="1200" baseline="0" dirty="0">
                <a:solidFill>
                  <a:schemeClr val="tx1"/>
                </a:solidFill>
                <a:latin typeface="+mn-lt"/>
                <a:ea typeface="+mn-ea"/>
                <a:cs typeface="+mn-cs"/>
              </a:rPr>
              <a:t>”  It discusses how m</a:t>
            </a:r>
            <a:r>
              <a:rPr lang="en-US" sz="1200" kern="1200" dirty="0">
                <a:solidFill>
                  <a:schemeClr val="tx1"/>
                </a:solidFill>
                <a:latin typeface="+mn-lt"/>
                <a:ea typeface="+mn-ea"/>
                <a:cs typeface="+mn-cs"/>
              </a:rPr>
              <a:t>any of the needed responses to climate change are “no-regret” options, meaning</a:t>
            </a:r>
            <a:r>
              <a:rPr lang="en-US" sz="1200" kern="1200" baseline="0" dirty="0">
                <a:solidFill>
                  <a:schemeClr val="tx1"/>
                </a:solidFill>
                <a:latin typeface="+mn-lt"/>
                <a:ea typeface="+mn-ea"/>
                <a:cs typeface="+mn-cs"/>
              </a:rPr>
              <a:t> that they lead </a:t>
            </a:r>
            <a:r>
              <a:rPr lang="en-US" sz="1200" kern="1200" dirty="0">
                <a:solidFill>
                  <a:schemeClr val="tx1"/>
                </a:solidFill>
                <a:latin typeface="+mn-lt"/>
                <a:ea typeface="+mn-ea"/>
                <a:cs typeface="+mn-cs"/>
              </a:rPr>
              <a:t>directly to other benefits, or</a:t>
            </a:r>
            <a:r>
              <a:rPr lang="en-US" sz="1200" kern="1200" baseline="0" dirty="0">
                <a:solidFill>
                  <a:schemeClr val="tx1"/>
                </a:solidFill>
                <a:latin typeface="+mn-lt"/>
                <a:ea typeface="+mn-ea"/>
                <a:cs typeface="+mn-cs"/>
              </a:rPr>
              <a:t> “co-benefits”.  </a:t>
            </a:r>
          </a:p>
          <a:p>
            <a:r>
              <a:rPr lang="en-US" sz="1200" kern="1200" dirty="0">
                <a:solidFill>
                  <a:schemeClr val="tx1"/>
                </a:solidFill>
                <a:latin typeface="+mn-lt"/>
                <a:ea typeface="+mn-ea"/>
                <a:cs typeface="+mn-cs"/>
              </a:rPr>
              <a:t>(1) reductions in the burden of illness</a:t>
            </a:r>
            <a:r>
              <a:rPr lang="en-US" sz="1200" kern="1200" baseline="0" dirty="0">
                <a:solidFill>
                  <a:schemeClr val="tx1"/>
                </a:solidFill>
                <a:latin typeface="+mn-lt"/>
                <a:ea typeface="+mn-ea"/>
                <a:cs typeface="+mn-cs"/>
              </a:rPr>
              <a:t> 2) </a:t>
            </a:r>
            <a:r>
              <a:rPr lang="en-US" sz="1200" kern="1200" dirty="0">
                <a:solidFill>
                  <a:schemeClr val="tx1"/>
                </a:solidFill>
                <a:latin typeface="+mn-lt"/>
                <a:ea typeface="+mn-ea"/>
                <a:cs typeface="+mn-cs"/>
              </a:rPr>
              <a:t>enhanced community resilience</a:t>
            </a:r>
            <a:r>
              <a:rPr lang="en-US" sz="1200" kern="1200" baseline="0" dirty="0">
                <a:solidFill>
                  <a:schemeClr val="tx1"/>
                </a:solidFill>
                <a:latin typeface="+mn-lt"/>
                <a:ea typeface="+mn-ea"/>
                <a:cs typeface="+mn-cs"/>
              </a:rPr>
              <a:t> 3) </a:t>
            </a:r>
            <a:r>
              <a:rPr lang="en-US" sz="1200" kern="1200" dirty="0">
                <a:solidFill>
                  <a:schemeClr val="tx1"/>
                </a:solidFill>
                <a:latin typeface="+mn-lt"/>
                <a:ea typeface="+mn-ea"/>
                <a:cs typeface="+mn-cs"/>
              </a:rPr>
              <a:t>the alleviation</a:t>
            </a:r>
            <a:r>
              <a:rPr lang="en-US" sz="1200" kern="1200" baseline="0" dirty="0">
                <a:solidFill>
                  <a:schemeClr val="tx1"/>
                </a:solidFill>
                <a:latin typeface="+mn-lt"/>
                <a:ea typeface="+mn-ea"/>
                <a:cs typeface="+mn-cs"/>
              </a:rPr>
              <a:t> of</a:t>
            </a:r>
            <a:r>
              <a:rPr lang="en-US" sz="1200" kern="1200" dirty="0">
                <a:solidFill>
                  <a:schemeClr val="tx1"/>
                </a:solidFill>
                <a:latin typeface="+mn-lt"/>
                <a:ea typeface="+mn-ea"/>
                <a:cs typeface="+mn-cs"/>
              </a:rPr>
              <a:t> poverty</a:t>
            </a:r>
            <a:r>
              <a:rPr lang="en-US" sz="1200" kern="1200" baseline="0" dirty="0">
                <a:solidFill>
                  <a:schemeClr val="tx1"/>
                </a:solidFill>
                <a:latin typeface="+mn-lt"/>
                <a:ea typeface="+mn-ea"/>
                <a:cs typeface="+mn-cs"/>
              </a:rPr>
              <a:t>  4) </a:t>
            </a:r>
            <a:r>
              <a:rPr lang="en-US" sz="1200" kern="1200" dirty="0">
                <a:solidFill>
                  <a:schemeClr val="tx1"/>
                </a:solidFill>
                <a:latin typeface="+mn-lt"/>
                <a:ea typeface="+mn-ea"/>
                <a:cs typeface="+mn-cs"/>
              </a:rPr>
              <a:t>global inequity.)</a:t>
            </a:r>
            <a:endParaRPr lang="en-US" dirty="0"/>
          </a:p>
        </p:txBody>
      </p:sp>
      <p:sp>
        <p:nvSpPr>
          <p:cNvPr id="4" name="Slide Number Placeholder 3"/>
          <p:cNvSpPr>
            <a:spLocks noGrp="1"/>
          </p:cNvSpPr>
          <p:nvPr>
            <p:ph type="sldNum" sz="quarter" idx="10"/>
          </p:nvPr>
        </p:nvSpPr>
        <p:spPr/>
        <p:txBody>
          <a:bodyPr/>
          <a:lstStyle/>
          <a:p>
            <a:fld id="{359C1605-C5F4-4DC2-B8B9-054E1E291542}" type="slidenum">
              <a:rPr lang="en-US" smtClean="0"/>
              <a:t>24</a:t>
            </a:fld>
            <a:endParaRPr lang="en-US"/>
          </a:p>
        </p:txBody>
      </p:sp>
    </p:spTree>
    <p:extLst>
      <p:ext uri="{BB962C8B-B14F-4D97-AF65-F5344CB8AC3E}">
        <p14:creationId xmlns:p14="http://schemas.microsoft.com/office/powerpoint/2010/main" val="4924395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Advocating for </a:t>
            </a:r>
            <a:r>
              <a:rPr lang="en-US" b="1" baseline="0" dirty="0"/>
              <a:t>public health initiatives that protect child health </a:t>
            </a:r>
            <a:r>
              <a:rPr lang="en-US" baseline="0" dirty="0"/>
              <a:t>is nothing new to pediatricians.  </a:t>
            </a:r>
          </a:p>
          <a:p>
            <a:endParaRPr lang="en-US" baseline="0" dirty="0"/>
          </a:p>
          <a:p>
            <a:r>
              <a:rPr lang="en-US" baseline="0" dirty="0"/>
              <a:t>We have a long history of advocating, for example, for vaccination programs, tobacco legislation, and removal of lead from paint and gasoline.  </a:t>
            </a:r>
          </a:p>
          <a:p>
            <a:endParaRPr lang="en-US" baseline="0" dirty="0"/>
          </a:p>
          <a:p>
            <a:r>
              <a:rPr lang="en-US" baseline="0" dirty="0"/>
              <a:t>Success in these initiatives</a:t>
            </a:r>
            <a:r>
              <a:rPr lang="en-US" b="1" baseline="0" dirty="0"/>
              <a:t> never </a:t>
            </a:r>
            <a:r>
              <a:rPr lang="en-US" baseline="0" dirty="0"/>
              <a:t>came easily.  It took </a:t>
            </a:r>
            <a:r>
              <a:rPr lang="en-US" b="1" baseline="0" dirty="0"/>
              <a:t>decades </a:t>
            </a:r>
            <a:r>
              <a:rPr lang="en-US" baseline="0" dirty="0"/>
              <a:t>of research, advocacy, and confronting powerful entrenched interests to achieve gains in each of these campaigns. In fact, we continue to fight for legislation to protect children from lead, toxins, and to support vaccination programs. </a:t>
            </a:r>
          </a:p>
          <a:p>
            <a:endParaRPr lang="en-US" baseline="0" dirty="0"/>
          </a:p>
          <a:p>
            <a:r>
              <a:rPr lang="en-US" baseline="0" dirty="0"/>
              <a:t>But these decades of persistence resulted in huge benefits to the health and safety of children. </a:t>
            </a:r>
          </a:p>
          <a:p>
            <a:endParaRPr lang="en-US" baseline="0" dirty="0"/>
          </a:p>
          <a:p>
            <a:r>
              <a:rPr lang="en-US" baseline="0" dirty="0"/>
              <a:t>Today, pediatricians have a vital role to </a:t>
            </a:r>
            <a:r>
              <a:rPr lang="en-US" b="1" baseline="0" dirty="0"/>
              <a:t>play as a public voice for children on climate action. </a:t>
            </a:r>
          </a:p>
          <a:p>
            <a:r>
              <a:rPr lang="en-US" baseline="0" dirty="0"/>
              <a:t>Our </a:t>
            </a:r>
            <a:r>
              <a:rPr lang="en-US" sz="1200" kern="1200" dirty="0">
                <a:solidFill>
                  <a:schemeClr val="tx1"/>
                </a:solidFill>
                <a:latin typeface="+mn-lt"/>
                <a:ea typeface="+mn-ea"/>
                <a:cs typeface="+mn-cs"/>
              </a:rPr>
              <a:t>perspective unites everyone behind a common cause—the health and wellbeing of our children,</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families, communities. </a:t>
            </a:r>
          </a:p>
        </p:txBody>
      </p:sp>
      <p:sp>
        <p:nvSpPr>
          <p:cNvPr id="4" name="Slide Number Placeholder 3"/>
          <p:cNvSpPr>
            <a:spLocks noGrp="1"/>
          </p:cNvSpPr>
          <p:nvPr>
            <p:ph type="sldNum" sz="quarter" idx="10"/>
          </p:nvPr>
        </p:nvSpPr>
        <p:spPr/>
        <p:txBody>
          <a:bodyPr/>
          <a:lstStyle/>
          <a:p>
            <a:fld id="{359C1605-C5F4-4DC2-B8B9-054E1E291542}" type="slidenum">
              <a:rPr lang="en-US" smtClean="0"/>
              <a:t>25</a:t>
            </a:fld>
            <a:endParaRPr lang="en-US"/>
          </a:p>
        </p:txBody>
      </p:sp>
    </p:spTree>
    <p:extLst>
      <p:ext uri="{BB962C8B-B14F-4D97-AF65-F5344CB8AC3E}">
        <p14:creationId xmlns:p14="http://schemas.microsoft.com/office/powerpoint/2010/main" val="4924395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As pediatricians with the AAP, we can be proud to have been one of </a:t>
            </a:r>
            <a:r>
              <a:rPr lang="en-US" b="1" baseline="0" dirty="0"/>
              <a:t>the first medical organizations </a:t>
            </a:r>
            <a:r>
              <a:rPr lang="en-US" baseline="0" dirty="0"/>
              <a:t>to recognize and address the risks that climate change poses to our patients. </a:t>
            </a:r>
          </a:p>
          <a:p>
            <a:endParaRPr lang="en-US" baseline="0" dirty="0"/>
          </a:p>
          <a:p>
            <a:r>
              <a:rPr lang="en-US" baseline="0" dirty="0"/>
              <a:t>The AAP published its first policy statement and technical report on Climate Change and Children’s Health in 2007. Just last year, in November 2015, we published our updated reports in Pediatrics.  These reports, as well as related pieces from the AAP News, Blog Posts and a Healthy </a:t>
            </a:r>
            <a:r>
              <a:rPr lang="en-US" baseline="0" dirty="0" err="1"/>
              <a:t>Children.org</a:t>
            </a:r>
            <a:r>
              <a:rPr lang="en-US" baseline="0" dirty="0"/>
              <a:t> page can all be found on the AAP’s website.</a:t>
            </a:r>
          </a:p>
          <a:p>
            <a:endParaRPr lang="en-US" baseline="0" dirty="0"/>
          </a:p>
          <a:p>
            <a:r>
              <a:rPr lang="en-US" baseline="0" dirty="0"/>
              <a:t>The AAP has also been engaged in supporting </a:t>
            </a:r>
            <a:r>
              <a:rPr lang="en-US" b="1" baseline="0" dirty="0"/>
              <a:t>national policies to reduce greenhouse gas emissions</a:t>
            </a:r>
            <a:r>
              <a:rPr lang="en-US" baseline="0" dirty="0"/>
              <a:t>, specifically the EPA’s Clean Power Plan.  We provided written and verbal testimony in support of this plan on multiple occasions throughout the hearings process. </a:t>
            </a:r>
          </a:p>
        </p:txBody>
      </p:sp>
      <p:sp>
        <p:nvSpPr>
          <p:cNvPr id="4" name="Slide Number Placeholder 3"/>
          <p:cNvSpPr>
            <a:spLocks noGrp="1"/>
          </p:cNvSpPr>
          <p:nvPr>
            <p:ph type="sldNum" sz="quarter" idx="10"/>
          </p:nvPr>
        </p:nvSpPr>
        <p:spPr/>
        <p:txBody>
          <a:bodyPr/>
          <a:lstStyle/>
          <a:p>
            <a:fld id="{EFEB497E-E261-234E-8AC2-BC89BE2A7A6C}" type="slidenum">
              <a:rPr lang="en-US" smtClean="0"/>
              <a:t>26</a:t>
            </a:fld>
            <a:endParaRPr lang="en-US"/>
          </a:p>
        </p:txBody>
      </p:sp>
    </p:spTree>
    <p:extLst>
      <p:ext uri="{BB962C8B-B14F-4D97-AF65-F5344CB8AC3E}">
        <p14:creationId xmlns:p14="http://schemas.microsoft.com/office/powerpoint/2010/main" val="38472893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a few weeks ago, the </a:t>
            </a:r>
            <a:r>
              <a:rPr lang="en-US" b="1" dirty="0"/>
              <a:t>AAP’s consortium</a:t>
            </a:r>
            <a:r>
              <a:rPr lang="en-US" b="1" baseline="0" dirty="0"/>
              <a:t> on Climate change</a:t>
            </a:r>
            <a:r>
              <a:rPr lang="en-US" baseline="0" dirty="0"/>
              <a:t> met for the first time at AAP Headquarters in Illinois.  </a:t>
            </a:r>
          </a:p>
          <a:p>
            <a:endParaRPr lang="en-US" baseline="0" dirty="0"/>
          </a:p>
          <a:p>
            <a:r>
              <a:rPr lang="en-US" baseline="0" dirty="0"/>
              <a:t>This consortium consists of a broad representation of </a:t>
            </a:r>
            <a:r>
              <a:rPr lang="en-US" b="1" baseline="0" dirty="0"/>
              <a:t>AAP committees, councils and sections</a:t>
            </a:r>
            <a:r>
              <a:rPr lang="en-US" baseline="0" dirty="0"/>
              <a:t>, including all those listed above.</a:t>
            </a:r>
          </a:p>
          <a:p>
            <a:endParaRPr lang="en-US" baseline="0" dirty="0"/>
          </a:p>
          <a:p>
            <a:r>
              <a:rPr lang="en-US" baseline="0" dirty="0"/>
              <a:t>We established goals for each of the sections, as well as national AAP, in order to </a:t>
            </a:r>
            <a:r>
              <a:rPr lang="en-US" b="1" baseline="0" dirty="0"/>
              <a:t>increase knowledge amongst pediatricians and families </a:t>
            </a:r>
            <a:r>
              <a:rPr lang="en-US" baseline="0" dirty="0"/>
              <a:t>around  this issue, </a:t>
            </a:r>
            <a:r>
              <a:rPr lang="en-US" b="1" baseline="0" dirty="0"/>
              <a:t>increase engagement and advocacy on the state and national level.</a:t>
            </a:r>
            <a:endParaRPr lang="en-US" b="1" dirty="0"/>
          </a:p>
        </p:txBody>
      </p:sp>
      <p:sp>
        <p:nvSpPr>
          <p:cNvPr id="4" name="Slide Number Placeholder 3"/>
          <p:cNvSpPr>
            <a:spLocks noGrp="1"/>
          </p:cNvSpPr>
          <p:nvPr>
            <p:ph type="sldNum" sz="quarter" idx="10"/>
          </p:nvPr>
        </p:nvSpPr>
        <p:spPr/>
        <p:txBody>
          <a:bodyPr/>
          <a:lstStyle/>
          <a:p>
            <a:fld id="{BBA243E0-7FB2-E745-9470-0E11A011FBEB}" type="slidenum">
              <a:rPr lang="en-US" smtClean="0"/>
              <a:t>27</a:t>
            </a:fld>
            <a:endParaRPr lang="en-US"/>
          </a:p>
        </p:txBody>
      </p:sp>
    </p:spTree>
    <p:extLst>
      <p:ext uri="{BB962C8B-B14F-4D97-AF65-F5344CB8AC3E}">
        <p14:creationId xmlns:p14="http://schemas.microsoft.com/office/powerpoint/2010/main" val="12327082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Doctors</a:t>
            </a:r>
            <a:r>
              <a:rPr lang="en-US" baseline="0" dirty="0"/>
              <a:t> from across the spectrum of specialties are </a:t>
            </a:r>
            <a:r>
              <a:rPr lang="en-US" b="1" baseline="0" dirty="0"/>
              <a:t>coming together to work collectively </a:t>
            </a:r>
            <a:r>
              <a:rPr lang="en-US" baseline="0" dirty="0"/>
              <a:t>to reduce greenhouse emissions and increase climate readiness.</a:t>
            </a:r>
          </a:p>
          <a:p>
            <a:endParaRPr lang="en-US" dirty="0"/>
          </a:p>
          <a:p>
            <a:r>
              <a:rPr lang="en-US" dirty="0"/>
              <a:t>In April of this year, 9</a:t>
            </a:r>
            <a:r>
              <a:rPr lang="en-US" baseline="0" dirty="0"/>
              <a:t> of the country’s leading medical organizations formed a new </a:t>
            </a:r>
            <a:r>
              <a:rPr lang="en-US" b="1" baseline="0" dirty="0"/>
              <a:t>Medical Consortium on Climate Change</a:t>
            </a:r>
            <a:r>
              <a:rPr lang="en-US" baseline="0" dirty="0"/>
              <a:t>, These organizations are working together to </a:t>
            </a:r>
            <a:r>
              <a:rPr lang="en-US" b="1" baseline="0" dirty="0"/>
              <a:t>amplify the public health message and advocacy efforts</a:t>
            </a:r>
            <a:r>
              <a:rPr lang="en-US" baseline="0" dirty="0"/>
              <a:t>, and producing and sharing statements, toolkits and webinars to educate and engage their members.</a:t>
            </a:r>
          </a:p>
          <a:p>
            <a:endParaRPr lang="en-US" baseline="0" dirty="0"/>
          </a:p>
          <a:p>
            <a:r>
              <a:rPr lang="en-US" baseline="0" dirty="0"/>
              <a:t>Governmental organizations, like the CDC and U.S. Global Change Research Program are very actively engaged in </a:t>
            </a:r>
            <a:r>
              <a:rPr lang="en-US" b="1" baseline="0" dirty="0"/>
              <a:t>research and outreach on climate and health outcomes</a:t>
            </a:r>
            <a:r>
              <a:rPr lang="en-US" baseline="0" dirty="0"/>
              <a:t>, and have excellent resources online.  </a:t>
            </a:r>
          </a:p>
          <a:p>
            <a:endParaRPr lang="en-US" baseline="0" dirty="0"/>
          </a:p>
        </p:txBody>
      </p:sp>
      <p:sp>
        <p:nvSpPr>
          <p:cNvPr id="4" name="Slide Number Placeholder 3"/>
          <p:cNvSpPr>
            <a:spLocks noGrp="1"/>
          </p:cNvSpPr>
          <p:nvPr>
            <p:ph type="sldNum" sz="quarter" idx="10"/>
          </p:nvPr>
        </p:nvSpPr>
        <p:spPr/>
        <p:txBody>
          <a:bodyPr/>
          <a:lstStyle/>
          <a:p>
            <a:fld id="{BBA243E0-7FB2-E745-9470-0E11A011FBEB}" type="slidenum">
              <a:rPr lang="en-US" smtClean="0"/>
              <a:t>28</a:t>
            </a:fld>
            <a:endParaRPr lang="en-US"/>
          </a:p>
        </p:txBody>
      </p:sp>
    </p:spTree>
    <p:extLst>
      <p:ext uri="{BB962C8B-B14F-4D97-AF65-F5344CB8AC3E}">
        <p14:creationId xmlns:p14="http://schemas.microsoft.com/office/powerpoint/2010/main" val="5423115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our practices, I think it can be helpful to recognize that actions</a:t>
            </a:r>
            <a:r>
              <a:rPr lang="en-US" baseline="0" dirty="0"/>
              <a:t> and policies that are </a:t>
            </a:r>
            <a:r>
              <a:rPr lang="en-US" b="1" baseline="0" dirty="0"/>
              <a:t>good for the climate also are generally good for child health</a:t>
            </a:r>
            <a:r>
              <a:rPr lang="en-US" baseline="0" dirty="0"/>
              <a:t>.</a:t>
            </a:r>
          </a:p>
          <a:p>
            <a:br>
              <a:rPr lang="en-US" dirty="0"/>
            </a:br>
            <a:r>
              <a:rPr lang="en-US" dirty="0"/>
              <a:t>We</a:t>
            </a:r>
            <a:r>
              <a:rPr lang="en-US" baseline="0" dirty="0"/>
              <a:t> </a:t>
            </a:r>
            <a:r>
              <a:rPr lang="en-US" dirty="0"/>
              <a:t>can</a:t>
            </a:r>
            <a:r>
              <a:rPr lang="en-US" baseline="0" dirty="0"/>
              <a:t> incorporate these co-benefits in to the </a:t>
            </a:r>
            <a:r>
              <a:rPr lang="en-US" baseline="0" dirty="0" err="1"/>
              <a:t>dischssions</a:t>
            </a:r>
            <a:r>
              <a:rPr lang="en-US" baseline="0" dirty="0"/>
              <a:t> we are already having with families.</a:t>
            </a:r>
          </a:p>
          <a:p>
            <a:endParaRPr lang="en-US" baseline="0" dirty="0"/>
          </a:p>
          <a:p>
            <a:r>
              <a:rPr lang="en-US" baseline="0" dirty="0"/>
              <a:t>For example,</a:t>
            </a:r>
          </a:p>
          <a:p>
            <a:endParaRPr lang="en-US" baseline="0" dirty="0"/>
          </a:p>
          <a:p>
            <a:r>
              <a:rPr lang="en-US" baseline="0" dirty="0"/>
              <a:t>“</a:t>
            </a:r>
            <a:r>
              <a:rPr lang="en-US" b="1" baseline="0" dirty="0"/>
              <a:t>Eating vegetarian sometimes is good for cardiovascular health and is easier on the environment.”</a:t>
            </a:r>
            <a:endParaRPr lang="en-US" b="1" dirty="0"/>
          </a:p>
        </p:txBody>
      </p:sp>
      <p:sp>
        <p:nvSpPr>
          <p:cNvPr id="4" name="Slide Number Placeholder 3"/>
          <p:cNvSpPr>
            <a:spLocks noGrp="1"/>
          </p:cNvSpPr>
          <p:nvPr>
            <p:ph type="sldNum" sz="quarter" idx="10"/>
          </p:nvPr>
        </p:nvSpPr>
        <p:spPr/>
        <p:txBody>
          <a:bodyPr/>
          <a:lstStyle/>
          <a:p>
            <a:fld id="{BBA243E0-7FB2-E745-9470-0E11A011FBEB}" type="slidenum">
              <a:rPr lang="en-US" smtClean="0"/>
              <a:t>29</a:t>
            </a:fld>
            <a:endParaRPr lang="en-US"/>
          </a:p>
        </p:txBody>
      </p:sp>
    </p:spTree>
    <p:extLst>
      <p:ext uri="{BB962C8B-B14F-4D97-AF65-F5344CB8AC3E}">
        <p14:creationId xmlns:p14="http://schemas.microsoft.com/office/powerpoint/2010/main" val="2573324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changing climate presents numerous risks to child health. Some climate associated </a:t>
            </a:r>
            <a:r>
              <a:rPr lang="en-US" b="1" baseline="0" dirty="0"/>
              <a:t>health effects are being felt today</a:t>
            </a:r>
            <a:r>
              <a:rPr lang="en-US" baseline="0" dirty="0"/>
              <a:t>, while it’s projected that they will become more apparent as the planet continues to warm. </a:t>
            </a:r>
          </a:p>
          <a:p>
            <a:endParaRPr lang="en-US" dirty="0"/>
          </a:p>
          <a:p>
            <a:r>
              <a:rPr lang="en-US" baseline="0" dirty="0"/>
              <a:t>Changes in our climate influence the </a:t>
            </a:r>
            <a:r>
              <a:rPr lang="en-US" b="1" baseline="0" dirty="0"/>
              <a:t>geographic range, seasonal timing </a:t>
            </a:r>
            <a:r>
              <a:rPr lang="en-US" baseline="0" dirty="0"/>
              <a:t>of some infectious diseases, </a:t>
            </a:r>
          </a:p>
          <a:p>
            <a:endParaRPr lang="en-US" baseline="0" dirty="0"/>
          </a:p>
          <a:p>
            <a:r>
              <a:rPr lang="en-US" baseline="0" dirty="0"/>
              <a:t>Warmer temperatures, as well as increasing concentration of CO2 in the atmosphere,  results in changes in the </a:t>
            </a:r>
            <a:r>
              <a:rPr lang="en-US" b="1" baseline="0" dirty="0"/>
              <a:t>growth and </a:t>
            </a:r>
            <a:r>
              <a:rPr lang="en-US" b="1" baseline="0" dirty="0" err="1"/>
              <a:t>allergenicity</a:t>
            </a:r>
            <a:r>
              <a:rPr lang="en-US" b="1" baseline="0" dirty="0"/>
              <a:t> of some plants </a:t>
            </a:r>
            <a:r>
              <a:rPr lang="en-US" baseline="0" dirty="0"/>
              <a:t>that cause allergic disease.</a:t>
            </a:r>
          </a:p>
          <a:p>
            <a:endParaRPr lang="en-US" baseline="0" dirty="0"/>
          </a:p>
          <a:p>
            <a:r>
              <a:rPr lang="en-US" b="1" baseline="0" dirty="0"/>
              <a:t>Rising temperatures and hotter summers </a:t>
            </a:r>
            <a:r>
              <a:rPr lang="en-US" baseline="0" dirty="0"/>
              <a:t>are putting more children at risk of heat illness.</a:t>
            </a:r>
          </a:p>
          <a:p>
            <a:endParaRPr lang="en-US" baseline="0" dirty="0"/>
          </a:p>
          <a:p>
            <a:r>
              <a:rPr lang="en-US" baseline="0" dirty="0"/>
              <a:t>And </a:t>
            </a:r>
            <a:r>
              <a:rPr lang="en-US" b="1" baseline="0" dirty="0"/>
              <a:t>extreme weather events, such as floods and hurricanes</a:t>
            </a:r>
            <a:r>
              <a:rPr lang="en-US" baseline="0" dirty="0"/>
              <a:t>, can all affect children directly, through injury or death, or indirectly, through harm to their caregivers and their communities and to local infrastructure and health care delivery systems.</a:t>
            </a:r>
          </a:p>
          <a:p>
            <a:endParaRPr lang="en-US" baseline="0" dirty="0"/>
          </a:p>
        </p:txBody>
      </p:sp>
      <p:sp>
        <p:nvSpPr>
          <p:cNvPr id="4" name="Slide Number Placeholder 3"/>
          <p:cNvSpPr>
            <a:spLocks noGrp="1"/>
          </p:cNvSpPr>
          <p:nvPr>
            <p:ph type="sldNum" sz="quarter" idx="10"/>
          </p:nvPr>
        </p:nvSpPr>
        <p:spPr/>
        <p:txBody>
          <a:bodyPr/>
          <a:lstStyle/>
          <a:p>
            <a:fld id="{EFEB497E-E261-234E-8AC2-BC89BE2A7A6C}" type="slidenum">
              <a:rPr lang="en-US" smtClean="0"/>
              <a:t>3</a:t>
            </a:fld>
            <a:endParaRPr lang="en-US"/>
          </a:p>
        </p:txBody>
      </p:sp>
    </p:spTree>
    <p:extLst>
      <p:ext uri="{BB962C8B-B14F-4D97-AF65-F5344CB8AC3E}">
        <p14:creationId xmlns:p14="http://schemas.microsoft.com/office/powerpoint/2010/main" val="37166123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our practices, we can</a:t>
            </a:r>
            <a:r>
              <a:rPr lang="en-US" baseline="0" dirty="0"/>
              <a:t> </a:t>
            </a:r>
            <a:r>
              <a:rPr lang="en-US" b="1" baseline="0" dirty="0"/>
              <a:t>prepare for and anticipate climate associated effects </a:t>
            </a:r>
            <a:r>
              <a:rPr lang="en-US" baseline="0" dirty="0"/>
              <a:t>on our patients.</a:t>
            </a:r>
          </a:p>
          <a:p>
            <a:endParaRPr lang="en-US" baseline="0" dirty="0"/>
          </a:p>
          <a:p>
            <a:r>
              <a:rPr lang="en-US" baseline="0" dirty="0"/>
              <a:t>We can anticipate </a:t>
            </a:r>
            <a:r>
              <a:rPr lang="en-US" b="1" baseline="0" dirty="0"/>
              <a:t>earlier onset and longer duration of the pollen allergy </a:t>
            </a:r>
            <a:r>
              <a:rPr lang="en-US" baseline="0" dirty="0"/>
              <a:t>season.  </a:t>
            </a:r>
          </a:p>
          <a:p>
            <a:endParaRPr lang="en-US" baseline="0" dirty="0"/>
          </a:p>
          <a:p>
            <a:r>
              <a:rPr lang="en-US" baseline="0" dirty="0"/>
              <a:t>We </a:t>
            </a:r>
            <a:r>
              <a:rPr lang="en-US" b="1" baseline="0" dirty="0"/>
              <a:t>should observe for climate sensitive infections</a:t>
            </a:r>
            <a:r>
              <a:rPr lang="en-US" baseline="0" dirty="0"/>
              <a:t>, like vector borne illness, and watch for their </a:t>
            </a:r>
            <a:r>
              <a:rPr lang="en-US" b="1" baseline="0" dirty="0"/>
              <a:t>appearance outside of the typical season or location</a:t>
            </a:r>
            <a:r>
              <a:rPr lang="en-US" baseline="0" dirty="0"/>
              <a:t>.  </a:t>
            </a:r>
          </a:p>
          <a:p>
            <a:endParaRPr lang="en-US" baseline="0" dirty="0"/>
          </a:p>
          <a:p>
            <a:r>
              <a:rPr lang="en-US" baseline="0" dirty="0"/>
              <a:t>When our communities are affected by </a:t>
            </a:r>
            <a:r>
              <a:rPr lang="en-US" b="1" baseline="0" dirty="0"/>
              <a:t>extreme weather events</a:t>
            </a:r>
            <a:r>
              <a:rPr lang="en-US" baseline="0" dirty="0"/>
              <a:t>, we need to watch for </a:t>
            </a:r>
            <a:r>
              <a:rPr lang="en-US" b="1" baseline="0" dirty="0"/>
              <a:t>mental health effects</a:t>
            </a:r>
            <a:r>
              <a:rPr lang="en-US" baseline="0" dirty="0"/>
              <a:t>, such as depression, anxiety or PTSD, as well as declining school performance.</a:t>
            </a:r>
          </a:p>
          <a:p>
            <a:endParaRPr lang="en-US" baseline="0" dirty="0"/>
          </a:p>
          <a:p>
            <a:r>
              <a:rPr lang="en-US" baseline="0" dirty="0"/>
              <a:t>And we should </a:t>
            </a:r>
            <a:r>
              <a:rPr lang="en-US" b="1" baseline="0" dirty="0"/>
              <a:t>protect all children</a:t>
            </a:r>
            <a:r>
              <a:rPr lang="en-US" baseline="0" dirty="0"/>
              <a:t>, but particularly our athletes and young infants, </a:t>
            </a:r>
            <a:r>
              <a:rPr lang="en-US" b="1" baseline="0" dirty="0"/>
              <a:t>from extreme heat.  </a:t>
            </a:r>
            <a:endParaRPr lang="en-US" b="1" dirty="0"/>
          </a:p>
        </p:txBody>
      </p:sp>
      <p:sp>
        <p:nvSpPr>
          <p:cNvPr id="4" name="Slide Number Placeholder 3"/>
          <p:cNvSpPr>
            <a:spLocks noGrp="1"/>
          </p:cNvSpPr>
          <p:nvPr>
            <p:ph type="sldNum" sz="quarter" idx="10"/>
          </p:nvPr>
        </p:nvSpPr>
        <p:spPr/>
        <p:txBody>
          <a:bodyPr/>
          <a:lstStyle/>
          <a:p>
            <a:fld id="{BBA243E0-7FB2-E745-9470-0E11A011FBEB}" type="slidenum">
              <a:rPr lang="en-US" smtClean="0"/>
              <a:t>30</a:t>
            </a:fld>
            <a:endParaRPr lang="en-US"/>
          </a:p>
        </p:txBody>
      </p:sp>
    </p:spTree>
    <p:extLst>
      <p:ext uri="{BB962C8B-B14F-4D97-AF65-F5344CB8AC3E}">
        <p14:creationId xmlns:p14="http://schemas.microsoft.com/office/powerpoint/2010/main" val="24274855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Doctors can also work with their institutions, including offices and hospitals, to reduce our own carbon footprints.  </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We can provide incentives to employees to bike, walk or use public transportation to get to work.</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Seattle Children’s Hospital</a:t>
            </a:r>
            <a:r>
              <a:rPr lang="en-US" baseline="0" dirty="0"/>
              <a:t> has a great model program for incentivizing biking. Pay their staff</a:t>
            </a:r>
            <a:r>
              <a:rPr lang="en-US" dirty="0"/>
              <a:t> </a:t>
            </a:r>
            <a:r>
              <a:rPr lang="en-US" baseline="0" dirty="0"/>
              <a:t>to bike to work, and they have their own, on-site bike shop for employees, with free maintenance. </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We can reduce energy use in our facilities,</a:t>
            </a:r>
            <a:r>
              <a:rPr lang="en-US" baseline="0" dirty="0"/>
              <a:t> through maximizing efficiency and reducing waste, as well as developing on-site renewable power generation or purchasing of green power. </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baseline="0" dirty="0" err="1"/>
              <a:t>Gundersen</a:t>
            </a:r>
            <a:r>
              <a:rPr lang="en-US" b="1" baseline="0" dirty="0"/>
              <a:t> Health System </a:t>
            </a:r>
            <a:r>
              <a:rPr lang="en-US" baseline="0" dirty="0"/>
              <a:t>in Wisconsin was the first health system in the nation to become energy independent. This image is of installation of a wind turbine in one of their wind energy projects. </a:t>
            </a:r>
            <a:endParaRPr lang="en-US" dirty="0"/>
          </a:p>
          <a:p>
            <a:pPr marL="0" indent="0">
              <a:buFont typeface="Arial" panose="020B0604020202020204" pitchFamily="34" charset="0"/>
              <a:buNone/>
            </a:pPr>
            <a:r>
              <a:rPr lang="en-US" dirty="0"/>
              <a:t>We can reduce</a:t>
            </a:r>
            <a:r>
              <a:rPr lang="en-US" baseline="0" dirty="0"/>
              <a:t> waste, whether it is in our operating rooms or offices, and reuse and recycle materials whenever possible.</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And we need to improve the </a:t>
            </a:r>
            <a:r>
              <a:rPr lang="en-US" b="1" baseline="0" dirty="0"/>
              <a:t>climate resilience of our healthcare facilities</a:t>
            </a:r>
            <a:r>
              <a:rPr lang="en-US" baseline="0" dirty="0"/>
              <a:t>, through </a:t>
            </a:r>
            <a:r>
              <a:rPr lang="en-US" b="1" baseline="0" dirty="0"/>
              <a:t>identifying and minimizing </a:t>
            </a:r>
            <a:r>
              <a:rPr lang="en-US" b="1" baseline="0" dirty="0" err="1"/>
              <a:t>vulnerabiities</a:t>
            </a:r>
            <a:r>
              <a:rPr lang="en-US" b="1" baseline="0" dirty="0"/>
              <a:t> </a:t>
            </a:r>
            <a:r>
              <a:rPr lang="en-US" baseline="0" dirty="0"/>
              <a:t>that threaten our assets and our patients. </a:t>
            </a:r>
          </a:p>
          <a:p>
            <a:endParaRPr lang="en-US" dirty="0"/>
          </a:p>
        </p:txBody>
      </p:sp>
      <p:sp>
        <p:nvSpPr>
          <p:cNvPr id="4" name="Slide Number Placeholder 3"/>
          <p:cNvSpPr>
            <a:spLocks noGrp="1"/>
          </p:cNvSpPr>
          <p:nvPr>
            <p:ph type="sldNum" sz="quarter" idx="10"/>
          </p:nvPr>
        </p:nvSpPr>
        <p:spPr/>
        <p:txBody>
          <a:bodyPr/>
          <a:lstStyle/>
          <a:p>
            <a:fld id="{359C1605-C5F4-4DC2-B8B9-054E1E291542}" type="slidenum">
              <a:rPr lang="en-US" smtClean="0"/>
              <a:t>31</a:t>
            </a:fld>
            <a:endParaRPr lang="en-US"/>
          </a:p>
        </p:txBody>
      </p:sp>
    </p:spTree>
    <p:extLst>
      <p:ext uri="{BB962C8B-B14F-4D97-AF65-F5344CB8AC3E}">
        <p14:creationId xmlns:p14="http://schemas.microsoft.com/office/powerpoint/2010/main" val="13862969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Healthcare</a:t>
            </a:r>
            <a:r>
              <a:rPr lang="en-US" baseline="0" dirty="0"/>
              <a:t> providers can be a </a:t>
            </a:r>
            <a:r>
              <a:rPr lang="en-US" b="1" baseline="0" dirty="0"/>
              <a:t>powerful public voice for climate action</a:t>
            </a:r>
            <a:r>
              <a:rPr lang="en-US" baseline="0" dirty="0"/>
              <a:t>.</a:t>
            </a:r>
          </a:p>
          <a:p>
            <a:endParaRPr lang="en-US" dirty="0"/>
          </a:p>
          <a:p>
            <a:r>
              <a:rPr lang="en-US" dirty="0"/>
              <a:t>We can</a:t>
            </a:r>
            <a:r>
              <a:rPr lang="en-US" baseline="0" dirty="0"/>
              <a:t> support </a:t>
            </a:r>
            <a:r>
              <a:rPr lang="en-US" dirty="0"/>
              <a:t>policies that reduce greenhouse gas emissions.</a:t>
            </a:r>
          </a:p>
          <a:p>
            <a:endParaRPr lang="en-US" dirty="0"/>
          </a:p>
          <a:p>
            <a:r>
              <a:rPr lang="en-US" dirty="0"/>
              <a:t>We</a:t>
            </a:r>
            <a:r>
              <a:rPr lang="en-US" baseline="0" dirty="0"/>
              <a:t> can e</a:t>
            </a:r>
            <a:r>
              <a:rPr lang="en-US" dirty="0"/>
              <a:t>ducate elected officials on the risks that climate change poses to public health</a:t>
            </a:r>
          </a:p>
          <a:p>
            <a:endParaRPr lang="en-US" dirty="0"/>
          </a:p>
          <a:p>
            <a:r>
              <a:rPr lang="en-US" dirty="0"/>
              <a:t>We can</a:t>
            </a:r>
            <a:r>
              <a:rPr lang="en-US" baseline="0" dirty="0"/>
              <a:t> work with our state chapters and schools of public health to influence state policy and increase education and preparation for climate-related health impacts</a:t>
            </a:r>
          </a:p>
          <a:p>
            <a:endParaRPr lang="en-US" dirty="0"/>
          </a:p>
          <a:p>
            <a:r>
              <a:rPr lang="en-US" baseline="0" dirty="0"/>
              <a:t>We can pr</a:t>
            </a:r>
            <a:r>
              <a:rPr lang="en-US" dirty="0"/>
              <a:t>ovide expert testimony,</a:t>
            </a:r>
            <a:r>
              <a:rPr lang="en-US" baseline="0" dirty="0"/>
              <a:t> w</a:t>
            </a:r>
            <a:r>
              <a:rPr lang="en-US" dirty="0"/>
              <a:t>rite letters to the editor, Op-Eds, or share related stories</a:t>
            </a:r>
            <a:r>
              <a:rPr lang="en-US" baseline="0" dirty="0"/>
              <a:t> on social media or our </a:t>
            </a:r>
            <a:r>
              <a:rPr lang="en-US" dirty="0"/>
              <a:t>office website</a:t>
            </a:r>
            <a:r>
              <a:rPr lang="en-US" baseline="0" dirty="0"/>
              <a:t> or Facebook pages</a:t>
            </a:r>
            <a:r>
              <a:rPr lang="en-US" dirty="0"/>
              <a:t>. </a:t>
            </a:r>
          </a:p>
          <a:p>
            <a:endParaRPr lang="en-US" dirty="0"/>
          </a:p>
        </p:txBody>
      </p:sp>
      <p:sp>
        <p:nvSpPr>
          <p:cNvPr id="4" name="Slide Number Placeholder 3"/>
          <p:cNvSpPr>
            <a:spLocks noGrp="1"/>
          </p:cNvSpPr>
          <p:nvPr>
            <p:ph type="sldNum" sz="quarter" idx="10"/>
          </p:nvPr>
        </p:nvSpPr>
        <p:spPr/>
        <p:txBody>
          <a:bodyPr/>
          <a:lstStyle/>
          <a:p>
            <a:fld id="{359C1605-C5F4-4DC2-B8B9-054E1E291542}" type="slidenum">
              <a:rPr lang="en-US" smtClean="0"/>
              <a:t>32</a:t>
            </a:fld>
            <a:endParaRPr lang="en-US"/>
          </a:p>
        </p:txBody>
      </p:sp>
    </p:spTree>
    <p:extLst>
      <p:ext uri="{BB962C8B-B14F-4D97-AF65-F5344CB8AC3E}">
        <p14:creationId xmlns:p14="http://schemas.microsoft.com/office/powerpoint/2010/main" val="29874389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 summary</a:t>
            </a:r>
          </a:p>
          <a:p>
            <a:endParaRPr lang="en-US" b="1" dirty="0"/>
          </a:p>
          <a:p>
            <a:r>
              <a:rPr lang="en-US" b="1" dirty="0"/>
              <a:t>Children</a:t>
            </a:r>
            <a:r>
              <a:rPr lang="en-US" b="1" baseline="0" dirty="0"/>
              <a:t> bear the greatest burden </a:t>
            </a:r>
            <a:r>
              <a:rPr lang="en-US" baseline="0" dirty="0"/>
              <a:t>of climate associated health impacts.  </a:t>
            </a:r>
          </a:p>
          <a:p>
            <a:endParaRPr lang="en-US" baseline="0" dirty="0"/>
          </a:p>
          <a:p>
            <a:r>
              <a:rPr lang="en-US" baseline="0" dirty="0"/>
              <a:t>They also have the </a:t>
            </a:r>
            <a:r>
              <a:rPr lang="en-US" b="1" baseline="0" dirty="0"/>
              <a:t>most at stake</a:t>
            </a:r>
            <a:r>
              <a:rPr lang="en-US" baseline="0" dirty="0"/>
              <a:t>.  Their future stands in the balance.  But they have </a:t>
            </a:r>
            <a:r>
              <a:rPr lang="en-US" b="1" baseline="0" dirty="0"/>
              <a:t>no voice, no vote.</a:t>
            </a:r>
          </a:p>
          <a:p>
            <a:endParaRPr lang="en-US" b="1" baseline="0" dirty="0"/>
          </a:p>
          <a:p>
            <a:r>
              <a:rPr lang="en-US" baseline="0" dirty="0"/>
              <a:t>As pediatricians, it is </a:t>
            </a:r>
            <a:r>
              <a:rPr lang="en-US" b="1" baseline="0" dirty="0"/>
              <a:t>our mission to speak for children </a:t>
            </a:r>
            <a:r>
              <a:rPr lang="en-US" baseline="0" dirty="0"/>
              <a:t>on the issues that affect their health and prosperity.  </a:t>
            </a:r>
          </a:p>
          <a:p>
            <a:endParaRPr lang="en-US" baseline="0" dirty="0"/>
          </a:p>
          <a:p>
            <a:r>
              <a:rPr lang="en-US" baseline="0" dirty="0"/>
              <a:t>We need to </a:t>
            </a:r>
            <a:r>
              <a:rPr lang="en-US" b="1" baseline="0" dirty="0"/>
              <a:t>speak loudly for children on climate change</a:t>
            </a:r>
            <a:r>
              <a:rPr lang="en-US" baseline="0" dirty="0"/>
              <a:t>, so that they have the opportunity to raise their own families on a planet that is as safe, as productive, and as beautiful as the one we have enjoyed. </a:t>
            </a:r>
            <a:endParaRPr lang="en-US" dirty="0"/>
          </a:p>
        </p:txBody>
      </p:sp>
      <p:sp>
        <p:nvSpPr>
          <p:cNvPr id="4" name="Slide Number Placeholder 3"/>
          <p:cNvSpPr>
            <a:spLocks noGrp="1"/>
          </p:cNvSpPr>
          <p:nvPr>
            <p:ph type="sldNum" sz="quarter" idx="10"/>
          </p:nvPr>
        </p:nvSpPr>
        <p:spPr/>
        <p:txBody>
          <a:bodyPr/>
          <a:lstStyle/>
          <a:p>
            <a:fld id="{BBA243E0-7FB2-E745-9470-0E11A011FBEB}" type="slidenum">
              <a:rPr lang="en-US" smtClean="0"/>
              <a:t>33</a:t>
            </a:fld>
            <a:endParaRPr lang="en-US"/>
          </a:p>
        </p:txBody>
      </p:sp>
    </p:spTree>
    <p:extLst>
      <p:ext uri="{BB962C8B-B14F-4D97-AF65-F5344CB8AC3E}">
        <p14:creationId xmlns:p14="http://schemas.microsoft.com/office/powerpoint/2010/main" val="7521414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conclude my presentation</a:t>
            </a:r>
            <a:r>
              <a:rPr lang="en-US" baseline="0" dirty="0"/>
              <a:t> </a:t>
            </a:r>
            <a:r>
              <a:rPr lang="en-US" dirty="0"/>
              <a:t> with this </a:t>
            </a:r>
            <a:r>
              <a:rPr lang="en-US" b="1" dirty="0"/>
              <a:t>final message.</a:t>
            </a:r>
          </a:p>
          <a:p>
            <a:endParaRPr lang="en-US" dirty="0"/>
          </a:p>
          <a:p>
            <a:r>
              <a:rPr lang="en-US" dirty="0"/>
              <a:t>Climate</a:t>
            </a:r>
            <a:r>
              <a:rPr lang="en-US" baseline="0" dirty="0"/>
              <a:t> change is happening today, and it is affecting </a:t>
            </a:r>
            <a:r>
              <a:rPr lang="en-US" b="1" baseline="0" dirty="0"/>
              <a:t>EVERY CHILD.</a:t>
            </a:r>
            <a:br>
              <a:rPr lang="en-US" baseline="0" dirty="0"/>
            </a:br>
            <a:endParaRPr lang="en-US" baseline="0" dirty="0"/>
          </a:p>
          <a:p>
            <a:r>
              <a:rPr lang="en-US" baseline="0" dirty="0"/>
              <a:t>By reducing greenhouse gas emissions and increasing our preparedness today, we can protect </a:t>
            </a:r>
            <a:r>
              <a:rPr lang="en-US" b="1" baseline="0"/>
              <a:t>EVERY CHILD</a:t>
            </a:r>
          </a:p>
          <a:p>
            <a:endParaRPr lang="en-US" b="1" baseline="0" dirty="0"/>
          </a:p>
          <a:p>
            <a:r>
              <a:rPr lang="en-US" b="0" baseline="0" dirty="0"/>
              <a:t>Climate change, therefore, presents an </a:t>
            </a:r>
            <a:r>
              <a:rPr lang="en-US" b="1" baseline="0" dirty="0"/>
              <a:t>unprecedented opportunity </a:t>
            </a:r>
            <a:r>
              <a:rPr lang="en-US" b="0" baseline="0" dirty="0"/>
              <a:t>to pediatricians.  An opportunity for </a:t>
            </a:r>
            <a:r>
              <a:rPr lang="en-US" b="1" baseline="0" dirty="0"/>
              <a:t>every pediatrician </a:t>
            </a:r>
            <a:r>
              <a:rPr lang="en-US" b="0" baseline="0" dirty="0"/>
              <a:t>to protect the life, the health and the future of </a:t>
            </a:r>
            <a:r>
              <a:rPr lang="en-US" b="1" baseline="0" dirty="0"/>
              <a:t>EVERY CHILD</a:t>
            </a:r>
            <a:r>
              <a:rPr lang="en-US" b="0" baseline="0" dirty="0"/>
              <a:t>.</a:t>
            </a:r>
            <a:endParaRPr lang="en-US" b="1" baseline="0" dirty="0"/>
          </a:p>
          <a:p>
            <a:endParaRPr lang="en-US" b="1" dirty="0"/>
          </a:p>
        </p:txBody>
      </p:sp>
      <p:sp>
        <p:nvSpPr>
          <p:cNvPr id="4" name="Slide Number Placeholder 3"/>
          <p:cNvSpPr>
            <a:spLocks noGrp="1"/>
          </p:cNvSpPr>
          <p:nvPr>
            <p:ph type="sldNum" sz="quarter" idx="10"/>
          </p:nvPr>
        </p:nvSpPr>
        <p:spPr/>
        <p:txBody>
          <a:bodyPr/>
          <a:lstStyle/>
          <a:p>
            <a:fld id="{EFEB497E-E261-234E-8AC2-BC89BE2A7A6C}" type="slidenum">
              <a:rPr lang="en-US" smtClean="0"/>
              <a:t>34</a:t>
            </a:fld>
            <a:endParaRPr lang="en-US"/>
          </a:p>
        </p:txBody>
      </p:sp>
    </p:spTree>
    <p:extLst>
      <p:ext uri="{BB962C8B-B14F-4D97-AF65-F5344CB8AC3E}">
        <p14:creationId xmlns:p14="http://schemas.microsoft.com/office/powerpoint/2010/main" val="1304575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1200" dirty="0"/>
              <a:t>Children are a </a:t>
            </a:r>
            <a:r>
              <a:rPr lang="en-US" sz="1200" b="1" dirty="0"/>
              <a:t>high</a:t>
            </a:r>
            <a:r>
              <a:rPr lang="en-US" sz="1200" b="1" baseline="0" dirty="0"/>
              <a:t> risk group </a:t>
            </a:r>
            <a:r>
              <a:rPr lang="en-US" sz="1200" baseline="0" dirty="0"/>
              <a:t>to the health impacts of climate change.  </a:t>
            </a:r>
          </a:p>
          <a:p>
            <a:pPr marL="342900" indent="-342900">
              <a:buFont typeface="Arial" panose="020B0604020202020204" pitchFamily="34" charset="0"/>
              <a:buChar char="•"/>
            </a:pPr>
            <a:endParaRPr lang="en-US" sz="1200" b="1" dirty="0"/>
          </a:p>
          <a:p>
            <a:pPr marL="342900" indent="-342900">
              <a:buFont typeface="Arial" panose="020B0604020202020204" pitchFamily="34" charset="0"/>
              <a:buChar char="•"/>
            </a:pPr>
            <a:r>
              <a:rPr lang="en-US" sz="1200" b="1" dirty="0"/>
              <a:t>Higher minute ventilation</a:t>
            </a:r>
            <a:r>
              <a:rPr lang="en-US" sz="1200" dirty="0"/>
              <a:t>, exposing</a:t>
            </a:r>
            <a:r>
              <a:rPr lang="en-US" sz="1200" baseline="0" dirty="0"/>
              <a:t> them to higher doses of air pollutants, such as ozone, which increases with higher temperatures.</a:t>
            </a:r>
          </a:p>
          <a:p>
            <a:pPr marL="342900" indent="-342900">
              <a:buFont typeface="Arial" panose="020B0604020202020204" pitchFamily="34" charset="0"/>
              <a:buChar char="•"/>
            </a:pPr>
            <a:r>
              <a:rPr lang="en-US" sz="1200" dirty="0"/>
              <a:t>They</a:t>
            </a:r>
            <a:r>
              <a:rPr lang="en-US" sz="1200" baseline="0" dirty="0"/>
              <a:t> eat and drink </a:t>
            </a:r>
            <a:r>
              <a:rPr lang="en-US" sz="1200" b="1" baseline="0" dirty="0"/>
              <a:t>3 times more per unit body weight </a:t>
            </a:r>
            <a:r>
              <a:rPr lang="en-US" sz="1200" baseline="0" dirty="0"/>
              <a:t>than adults, </a:t>
            </a:r>
            <a:r>
              <a:rPr lang="en-US" sz="1200" dirty="0"/>
              <a:t>placing them at higher risk to</a:t>
            </a:r>
            <a:r>
              <a:rPr lang="en-US" sz="1200" baseline="0" dirty="0"/>
              <a:t> toxins and contaminants, as well as to food and water scarcity</a:t>
            </a:r>
          </a:p>
          <a:p>
            <a:pPr marL="342900" indent="-342900">
              <a:buFont typeface="Arial" panose="020B0604020202020204" pitchFamily="34" charset="0"/>
              <a:buChar char="•"/>
            </a:pPr>
            <a:r>
              <a:rPr lang="en-US" sz="1200" dirty="0"/>
              <a:t>They</a:t>
            </a:r>
            <a:r>
              <a:rPr lang="en-US" sz="1200" baseline="0" dirty="0"/>
              <a:t> are </a:t>
            </a:r>
            <a:r>
              <a:rPr lang="en-US" sz="1200" b="1" baseline="0" dirty="0"/>
              <a:t>immature, both physically and mentally</a:t>
            </a:r>
            <a:r>
              <a:rPr lang="en-US" sz="1200" dirty="0"/>
              <a:t>.</a:t>
            </a:r>
            <a:r>
              <a:rPr lang="en-US" sz="1200" baseline="0" dirty="0"/>
              <a:t> This means they </a:t>
            </a:r>
            <a:r>
              <a:rPr lang="en-US" sz="1200" dirty="0"/>
              <a:t>may</a:t>
            </a:r>
            <a:r>
              <a:rPr lang="en-US" sz="1200" baseline="0" dirty="0"/>
              <a:t> be unable to </a:t>
            </a:r>
            <a:r>
              <a:rPr lang="en-US" sz="1200" dirty="0"/>
              <a:t>recognize or respond to threats appropriately.</a:t>
            </a:r>
            <a:r>
              <a:rPr lang="en-US" sz="1200" baseline="0" dirty="0"/>
              <a:t>  Rather, t</a:t>
            </a:r>
            <a:r>
              <a:rPr lang="en-US" sz="1200" dirty="0"/>
              <a:t>hey’re</a:t>
            </a:r>
            <a:r>
              <a:rPr lang="en-US" sz="1200" baseline="0" dirty="0"/>
              <a:t> </a:t>
            </a:r>
            <a:r>
              <a:rPr lang="en-US" sz="1200" dirty="0"/>
              <a:t>dependent on caregivers</a:t>
            </a:r>
            <a:r>
              <a:rPr lang="en-US" sz="1200" baseline="0" dirty="0"/>
              <a:t> for their health and safety.  </a:t>
            </a:r>
          </a:p>
          <a:p>
            <a:pPr marL="342900" indent="-342900">
              <a:buFont typeface="Arial" panose="020B0604020202020204" pitchFamily="34" charset="0"/>
              <a:buChar char="•"/>
            </a:pPr>
            <a:r>
              <a:rPr lang="en-US" sz="1200" baseline="0" dirty="0"/>
              <a:t>Children also </a:t>
            </a:r>
            <a:r>
              <a:rPr lang="en-US" sz="1200" b="1" baseline="0" dirty="0"/>
              <a:t>depend on stable community resources</a:t>
            </a:r>
            <a:r>
              <a:rPr lang="en-US" sz="1200" baseline="0" dirty="0"/>
              <a:t> such as schools and vaccination programs, for healthy growth and development.</a:t>
            </a:r>
          </a:p>
          <a:p>
            <a:pPr marL="342900" indent="-342900">
              <a:buFont typeface="Arial" panose="020B0604020202020204" pitchFamily="34" charset="0"/>
              <a:buChar char="•"/>
            </a:pPr>
            <a:r>
              <a:rPr lang="en-US" sz="1200" dirty="0"/>
              <a:t>Children</a:t>
            </a:r>
            <a:r>
              <a:rPr lang="en-US" sz="1200" baseline="0" dirty="0"/>
              <a:t> have </a:t>
            </a:r>
            <a:r>
              <a:rPr lang="en-US" sz="1200" b="1" baseline="0" dirty="0"/>
              <a:t>w</a:t>
            </a:r>
            <a:r>
              <a:rPr lang="en-US" sz="1200" b="1" dirty="0"/>
              <a:t>indows of vulnerability</a:t>
            </a:r>
            <a:r>
              <a:rPr lang="en-US" sz="1200" dirty="0"/>
              <a:t>, during</a:t>
            </a:r>
            <a:r>
              <a:rPr lang="en-US" sz="1200" baseline="0" dirty="0"/>
              <a:t> which insults can result in permanent disability.  For example, </a:t>
            </a:r>
            <a:r>
              <a:rPr lang="en-US" sz="1200" baseline="0" dirty="0" err="1"/>
              <a:t>undernutrition</a:t>
            </a:r>
            <a:r>
              <a:rPr lang="en-US" sz="1200" baseline="0" dirty="0"/>
              <a:t> at a young ages can cause permanent stunting of growth, which can also affect the health of that child’s future children.</a:t>
            </a:r>
          </a:p>
          <a:p>
            <a:pPr marL="342900" indent="-342900">
              <a:buFont typeface="Arial" panose="020B0604020202020204" pitchFamily="34" charset="0"/>
              <a:buChar char="•"/>
            </a:pPr>
            <a:r>
              <a:rPr lang="en-US" sz="1200" dirty="0"/>
              <a:t>Lastly,</a:t>
            </a:r>
            <a:r>
              <a:rPr lang="en-US" sz="1200" baseline="0" dirty="0"/>
              <a:t> children have </a:t>
            </a:r>
            <a:r>
              <a:rPr lang="en-US" sz="1200" b="1" baseline="0" dirty="0"/>
              <a:t>g</a:t>
            </a:r>
            <a:r>
              <a:rPr lang="en-US" sz="1200" b="1" dirty="0"/>
              <a:t>reater interaction with the outdoor environment</a:t>
            </a:r>
            <a:r>
              <a:rPr lang="en-US" sz="1200" dirty="0"/>
              <a:t>, which increases</a:t>
            </a:r>
            <a:r>
              <a:rPr lang="en-US" sz="1200" baseline="0" dirty="0"/>
              <a:t> </a:t>
            </a:r>
            <a:r>
              <a:rPr lang="en-US" sz="1200" dirty="0"/>
              <a:t>their exposure to toxins, </a:t>
            </a:r>
            <a:r>
              <a:rPr lang="en-US" sz="1200" baseline="0" dirty="0"/>
              <a:t>heat, and insects.</a:t>
            </a:r>
            <a:endParaRPr lang="en-US" sz="1200" dirty="0"/>
          </a:p>
        </p:txBody>
      </p:sp>
      <p:sp>
        <p:nvSpPr>
          <p:cNvPr id="4" name="Slide Number Placeholder 3"/>
          <p:cNvSpPr>
            <a:spLocks noGrp="1"/>
          </p:cNvSpPr>
          <p:nvPr>
            <p:ph type="sldNum" sz="quarter" idx="10"/>
          </p:nvPr>
        </p:nvSpPr>
        <p:spPr/>
        <p:txBody>
          <a:bodyPr/>
          <a:lstStyle/>
          <a:p>
            <a:fld id="{359C1605-C5F4-4DC2-B8B9-054E1E291542}" type="slidenum">
              <a:rPr lang="en-US" smtClean="0"/>
              <a:t>4</a:t>
            </a:fld>
            <a:endParaRPr lang="en-US"/>
          </a:p>
        </p:txBody>
      </p:sp>
    </p:spTree>
    <p:extLst>
      <p:ext uri="{BB962C8B-B14F-4D97-AF65-F5344CB8AC3E}">
        <p14:creationId xmlns:p14="http://schemas.microsoft.com/office/powerpoint/2010/main" val="567364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For these reasons, </a:t>
            </a:r>
            <a:r>
              <a:rPr lang="en-US" b="1" baseline="0" dirty="0"/>
              <a:t>children bear the majority of climate related health impacts</a:t>
            </a:r>
            <a:r>
              <a:rPr lang="en-US" baseline="0" dirty="0"/>
              <a:t>. It’s estimated that &gt; 88% of the global burden of disease due to climate change occurs in children under the age of 5.</a:t>
            </a:r>
          </a:p>
          <a:p>
            <a:endParaRPr lang="en-US" baseline="0" dirty="0"/>
          </a:p>
          <a:p>
            <a:r>
              <a:rPr lang="en-US" baseline="0" dirty="0"/>
              <a:t>Children in </a:t>
            </a:r>
            <a:r>
              <a:rPr lang="en-US" b="1" baseline="0" dirty="0"/>
              <a:t>low resource countries </a:t>
            </a:r>
            <a:r>
              <a:rPr lang="en-US" baseline="0" dirty="0"/>
              <a:t>are at highest risk, and are vulnerable to major impacts including malnutrition, diarrheal illness and displacement.</a:t>
            </a:r>
          </a:p>
          <a:p>
            <a:endParaRPr lang="en-US" baseline="0" dirty="0"/>
          </a:p>
          <a:p>
            <a:r>
              <a:rPr lang="en-US" baseline="0" dirty="0"/>
              <a:t>Although children in the U.S. are currently insulated from some of these severe impacts, they are not immune.  Children in the U.S. today are already experiencing:</a:t>
            </a:r>
          </a:p>
          <a:p>
            <a:endParaRPr lang="en-US" baseline="0" dirty="0"/>
          </a:p>
          <a:p>
            <a:pPr marL="228600" indent="-228600">
              <a:buAutoNum type="arabicParenR"/>
            </a:pPr>
            <a:r>
              <a:rPr lang="en-US" baseline="0" dirty="0"/>
              <a:t>Increased severe heat events</a:t>
            </a:r>
          </a:p>
          <a:p>
            <a:pPr marL="228600" indent="-228600">
              <a:buAutoNum type="arabicParenR"/>
            </a:pPr>
            <a:r>
              <a:rPr lang="en-US" baseline="0" dirty="0"/>
              <a:t>Changes in the the pollen allergy season</a:t>
            </a:r>
          </a:p>
          <a:p>
            <a:pPr marL="228600" indent="-228600">
              <a:buAutoNum type="arabicParenR"/>
            </a:pPr>
            <a:r>
              <a:rPr lang="en-US" baseline="0" dirty="0"/>
              <a:t>Altered infectious disease patterns, and</a:t>
            </a:r>
          </a:p>
          <a:p>
            <a:pPr marL="228600" indent="-228600">
              <a:buAutoNum type="arabicParenR"/>
            </a:pPr>
            <a:r>
              <a:rPr lang="en-US" baseline="0" dirty="0"/>
              <a:t>Increased in some severe weather events.</a:t>
            </a:r>
          </a:p>
          <a:p>
            <a:r>
              <a:rPr lang="en-US" baseline="0" dirty="0"/>
              <a:t>I will now discuss some of these effects in more depth, highlighting individual cases, some of which are from my own practice in Virginia.</a:t>
            </a:r>
            <a:endParaRPr lang="en-US" dirty="0"/>
          </a:p>
        </p:txBody>
      </p:sp>
      <p:sp>
        <p:nvSpPr>
          <p:cNvPr id="4" name="Slide Number Placeholder 3"/>
          <p:cNvSpPr>
            <a:spLocks noGrp="1"/>
          </p:cNvSpPr>
          <p:nvPr>
            <p:ph type="sldNum" sz="quarter" idx="10"/>
          </p:nvPr>
        </p:nvSpPr>
        <p:spPr/>
        <p:txBody>
          <a:bodyPr/>
          <a:lstStyle/>
          <a:p>
            <a:fld id="{EFEB497E-E261-234E-8AC2-BC89BE2A7A6C}" type="slidenum">
              <a:rPr lang="en-US" smtClean="0"/>
              <a:t>5</a:t>
            </a:fld>
            <a:endParaRPr lang="en-US"/>
          </a:p>
        </p:txBody>
      </p:sp>
    </p:spTree>
    <p:extLst>
      <p:ext uri="{BB962C8B-B14F-4D97-AF65-F5344CB8AC3E}">
        <p14:creationId xmlns:p14="http://schemas.microsoft.com/office/powerpoint/2010/main" val="1619266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a:t>
            </a:r>
            <a:r>
              <a:rPr lang="en-US" baseline="0" dirty="0"/>
              <a:t> like to start with Logan Story.  This story comes from the </a:t>
            </a:r>
            <a:r>
              <a:rPr lang="en-US" dirty="0" err="1"/>
              <a:t>Korey</a:t>
            </a:r>
            <a:r>
              <a:rPr lang="en-US" baseline="0" dirty="0"/>
              <a:t> Stringer Institute, which is a non-profit organization dedicated to preventing sudden death in sports, and was founded in honor of </a:t>
            </a:r>
            <a:r>
              <a:rPr lang="en-US" baseline="0" dirty="0" err="1"/>
              <a:t>Korey</a:t>
            </a:r>
            <a:r>
              <a:rPr lang="en-US" baseline="0" dirty="0"/>
              <a:t> Stringer, a professional football player who died from </a:t>
            </a:r>
            <a:r>
              <a:rPr lang="en-US" baseline="0" dirty="0" err="1"/>
              <a:t>exertional</a:t>
            </a:r>
            <a:r>
              <a:rPr lang="en-US" baseline="0" dirty="0"/>
              <a:t> heat stroke in 2001.</a:t>
            </a:r>
          </a:p>
          <a:p>
            <a:r>
              <a:rPr lang="en-US" baseline="0" dirty="0"/>
              <a:t>In August 2010, Logan was practicing basketball in an un-air conditioned gym in Arkansas during </a:t>
            </a:r>
            <a:r>
              <a:rPr lang="en-US" sz="1200" kern="1200" dirty="0">
                <a:solidFill>
                  <a:schemeClr val="tx1"/>
                </a:solidFill>
                <a:latin typeface="+mn-lt"/>
                <a:ea typeface="+mn-ea"/>
                <a:cs typeface="+mn-cs"/>
              </a:rPr>
              <a:t>a record-setting hot</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summer,</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with a heat index of over 110 for several consecutive days.</a:t>
            </a:r>
            <a:endParaRPr lang="en-US" baseline="0" dirty="0"/>
          </a:p>
          <a:p>
            <a:r>
              <a:rPr lang="en-US" baseline="0" dirty="0"/>
              <a:t>During practice he developed weakness and fatigue, but his illness was not recognized. He went on to develop to heat stroke and </a:t>
            </a:r>
            <a:r>
              <a:rPr lang="en-US" baseline="0" dirty="0" err="1"/>
              <a:t>rhabdomyolysis</a:t>
            </a:r>
            <a:r>
              <a:rPr lang="en-US" baseline="0" dirty="0"/>
              <a:t>, followed by kidney failure and pulmonary edema. He was treated successfully in the PICU with dialysis and thankfully recovered completely.</a:t>
            </a:r>
            <a:endParaRPr lang="en-US" dirty="0"/>
          </a:p>
        </p:txBody>
      </p:sp>
      <p:sp>
        <p:nvSpPr>
          <p:cNvPr id="4" name="Slide Number Placeholder 3"/>
          <p:cNvSpPr>
            <a:spLocks noGrp="1"/>
          </p:cNvSpPr>
          <p:nvPr>
            <p:ph type="sldNum" sz="quarter" idx="10"/>
          </p:nvPr>
        </p:nvSpPr>
        <p:spPr/>
        <p:txBody>
          <a:bodyPr/>
          <a:lstStyle/>
          <a:p>
            <a:fld id="{EFEB497E-E261-234E-8AC2-BC89BE2A7A6C}" type="slidenum">
              <a:rPr lang="en-US" smtClean="0"/>
              <a:t>6</a:t>
            </a:fld>
            <a:endParaRPr lang="en-US"/>
          </a:p>
        </p:txBody>
      </p:sp>
    </p:spTree>
    <p:extLst>
      <p:ext uri="{BB962C8B-B14F-4D97-AF65-F5344CB8AC3E}">
        <p14:creationId xmlns:p14="http://schemas.microsoft.com/office/powerpoint/2010/main" val="1418129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a:t>Extreme heat events are increasing</a:t>
            </a:r>
            <a:r>
              <a:rPr lang="en-US" sz="1200" baseline="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t>While the elderly are at greatest risk from heat illness, children, particularly student athletes and young infants, are also at elevated risk.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t>Heat</a:t>
            </a:r>
            <a:r>
              <a:rPr lang="en-US" sz="1200" b="1" baseline="0" dirty="0"/>
              <a:t> illness is a leading cause of death and disability </a:t>
            </a:r>
            <a:r>
              <a:rPr lang="en-US" sz="1200" baseline="0" dirty="0"/>
              <a:t>in high school athletes, with &gt; 9,000 illnesses per year.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indent="0">
              <a:buFont typeface="Wingdings" charset="0"/>
              <a:buNone/>
            </a:pPr>
            <a:r>
              <a:rPr lang="en-US" baseline="0" dirty="0"/>
              <a:t>1/</a:t>
            </a:r>
            <a:r>
              <a:rPr lang="en-US" b="1" baseline="0" dirty="0"/>
              <a:t>3 of ER visits for </a:t>
            </a:r>
            <a:r>
              <a:rPr lang="en-US" b="1" baseline="0" dirty="0" err="1"/>
              <a:t>exertional</a:t>
            </a:r>
            <a:r>
              <a:rPr lang="en-US" b="1" baseline="0" dirty="0"/>
              <a:t> heat injury </a:t>
            </a:r>
            <a:r>
              <a:rPr lang="en-US" baseline="0" dirty="0"/>
              <a:t>occur in teenage male athletes, with football players at greatest risk.</a:t>
            </a:r>
          </a:p>
          <a:p>
            <a:pPr marL="171450" indent="-171450">
              <a:buFont typeface="Wingdings" charset="0"/>
              <a:buChar char="Ø"/>
            </a:pPr>
            <a:endParaRPr lang="en-US" baseline="0" dirty="0"/>
          </a:p>
          <a:p>
            <a:r>
              <a:rPr lang="en-US" baseline="0" dirty="0"/>
              <a:t>Rate </a:t>
            </a:r>
            <a:r>
              <a:rPr lang="en-US" b="1" baseline="0" dirty="0"/>
              <a:t>of </a:t>
            </a:r>
            <a:r>
              <a:rPr lang="en-US" b="1" baseline="0" dirty="0" err="1"/>
              <a:t>exertional</a:t>
            </a:r>
            <a:r>
              <a:rPr lang="en-US" b="1" baseline="0" dirty="0"/>
              <a:t> heat illness in football players is over 11 times greater </a:t>
            </a:r>
            <a:r>
              <a:rPr lang="en-US" baseline="0" dirty="0"/>
              <a:t>than in all other sports combined.</a:t>
            </a:r>
          </a:p>
          <a:p>
            <a:r>
              <a:rPr lang="en-US" baseline="0" dirty="0"/>
              <a:t> </a:t>
            </a:r>
          </a:p>
          <a:p>
            <a:r>
              <a:rPr lang="en-US" baseline="0" dirty="0"/>
              <a:t>Sports related heat illness occurs most frequently in August, when most schools begin preseason sports training.</a:t>
            </a:r>
          </a:p>
          <a:p>
            <a:endParaRPr lang="en-US" baseline="0" dirty="0"/>
          </a:p>
          <a:p>
            <a:r>
              <a:rPr lang="en-US" baseline="0" dirty="0"/>
              <a:t>While absolute numbers are low, </a:t>
            </a:r>
            <a:r>
              <a:rPr lang="en-US" b="1" baseline="0" dirty="0"/>
              <a:t>American high school and college football deaths due to heat injury may be increasing</a:t>
            </a:r>
            <a:r>
              <a:rPr lang="en-US" baseline="0" dirty="0"/>
              <a:t>. Their number doubled in the decade 2003-2013 relative to the 1990s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(Am. Football deaths due to heat stroke: 1990’s: 15. 2000-2010: 29. 1993-2003:21, 2003-2013: 31)</a:t>
            </a:r>
          </a:p>
          <a:p>
            <a:endParaRPr lang="en-US" dirty="0"/>
          </a:p>
          <a:p>
            <a:endParaRPr lang="en-US" dirty="0"/>
          </a:p>
        </p:txBody>
      </p:sp>
      <p:sp>
        <p:nvSpPr>
          <p:cNvPr id="4" name="Slide Number Placeholder 3"/>
          <p:cNvSpPr>
            <a:spLocks noGrp="1"/>
          </p:cNvSpPr>
          <p:nvPr>
            <p:ph type="sldNum" sz="quarter" idx="10"/>
          </p:nvPr>
        </p:nvSpPr>
        <p:spPr/>
        <p:txBody>
          <a:bodyPr/>
          <a:lstStyle/>
          <a:p>
            <a:fld id="{359C1605-C5F4-4DC2-B8B9-054E1E291542}" type="slidenum">
              <a:rPr lang="en-US" smtClean="0"/>
              <a:t>7</a:t>
            </a:fld>
            <a:endParaRPr lang="en-US"/>
          </a:p>
        </p:txBody>
      </p:sp>
    </p:spTree>
    <p:extLst>
      <p:ext uri="{BB962C8B-B14F-4D97-AF65-F5344CB8AC3E}">
        <p14:creationId xmlns:p14="http://schemas.microsoft.com/office/powerpoint/2010/main" val="385587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a:t>
            </a:r>
            <a:r>
              <a:rPr lang="en-US" baseline="0" dirty="0"/>
              <a:t> depicts ED visits for </a:t>
            </a:r>
            <a:r>
              <a:rPr lang="en-US" baseline="0" dirty="0" err="1"/>
              <a:t>exertional</a:t>
            </a:r>
            <a:r>
              <a:rPr lang="en-US" baseline="0" dirty="0"/>
              <a:t> heat injury btw 1997-2006.  </a:t>
            </a:r>
          </a:p>
          <a:p>
            <a:endParaRPr lang="en-US" baseline="0" dirty="0"/>
          </a:p>
          <a:p>
            <a:r>
              <a:rPr lang="en-US" baseline="0" dirty="0"/>
              <a:t>The dark solid line is males, the dashed is male and females, the bottom is females.</a:t>
            </a:r>
          </a:p>
          <a:p>
            <a:endParaRPr lang="en-US" baseline="0" dirty="0"/>
          </a:p>
          <a:p>
            <a:r>
              <a:rPr lang="en-US" baseline="0" dirty="0"/>
              <a:t>B</a:t>
            </a:r>
            <a:r>
              <a:rPr lang="en-US" dirty="0"/>
              <a:t>etween</a:t>
            </a:r>
            <a:r>
              <a:rPr lang="en-US" baseline="0" dirty="0"/>
              <a:t> 1997-2006, E</a:t>
            </a:r>
            <a:r>
              <a:rPr lang="en-US" dirty="0"/>
              <a:t>mergency Department</a:t>
            </a:r>
            <a:r>
              <a:rPr lang="en-US" baseline="0" dirty="0"/>
              <a:t> visits for heat related illness </a:t>
            </a:r>
            <a:r>
              <a:rPr lang="en-US" b="1" baseline="0" dirty="0"/>
              <a:t>increased significantly by 133.5%</a:t>
            </a:r>
            <a:r>
              <a:rPr lang="en-US" baseline="0" dirty="0"/>
              <a:t>. The </a:t>
            </a:r>
            <a:r>
              <a:rPr lang="en-US" b="1" baseline="0" dirty="0"/>
              <a:t>rate per 100,000 population more than doubled</a:t>
            </a:r>
            <a:r>
              <a:rPr lang="en-US" baseline="0" dirty="0"/>
              <a:t>.</a:t>
            </a:r>
          </a:p>
          <a:p>
            <a:endParaRPr lang="en-US" baseline="0" dirty="0"/>
          </a:p>
          <a:p>
            <a:r>
              <a:rPr lang="en-US" baseline="0" dirty="0"/>
              <a:t>There was a large sample, of almost </a:t>
            </a:r>
            <a:r>
              <a:rPr lang="en-US" b="1" baseline="0" dirty="0"/>
              <a:t>55,000</a:t>
            </a:r>
            <a:r>
              <a:rPr lang="en-US" baseline="0" dirty="0"/>
              <a:t> patients.</a:t>
            </a:r>
          </a:p>
          <a:p>
            <a:endParaRPr lang="en-US" baseline="0" dirty="0"/>
          </a:p>
          <a:p>
            <a:r>
              <a:rPr lang="en-US" baseline="0" dirty="0"/>
              <a:t>Almost </a:t>
            </a:r>
            <a:r>
              <a:rPr lang="en-US" b="1" baseline="0" dirty="0"/>
              <a:t>half of these patients were children and adolescents</a:t>
            </a:r>
            <a:r>
              <a:rPr lang="en-US" baseline="0" dirty="0"/>
              <a:t> and almost </a:t>
            </a:r>
            <a:r>
              <a:rPr lang="en-US" b="1" baseline="0" dirty="0"/>
              <a:t>¾ were male</a:t>
            </a:r>
            <a:r>
              <a:rPr lang="en-US" baseline="0" dirty="0"/>
              <a:t>. Football was the highest risk activity.</a:t>
            </a:r>
          </a:p>
          <a:p>
            <a:endParaRPr lang="en-US" baseline="0" dirty="0"/>
          </a:p>
        </p:txBody>
      </p:sp>
      <p:sp>
        <p:nvSpPr>
          <p:cNvPr id="4" name="Slide Number Placeholder 3"/>
          <p:cNvSpPr>
            <a:spLocks noGrp="1"/>
          </p:cNvSpPr>
          <p:nvPr>
            <p:ph type="sldNum" sz="quarter" idx="10"/>
          </p:nvPr>
        </p:nvSpPr>
        <p:spPr/>
        <p:txBody>
          <a:bodyPr/>
          <a:lstStyle/>
          <a:p>
            <a:fld id="{BBA243E0-7FB2-E745-9470-0E11A011FBEB}" type="slidenum">
              <a:rPr lang="en-US" smtClean="0"/>
              <a:t>8</a:t>
            </a:fld>
            <a:endParaRPr lang="en-US"/>
          </a:p>
        </p:txBody>
      </p:sp>
    </p:spTree>
    <p:extLst>
      <p:ext uri="{BB962C8B-B14F-4D97-AF65-F5344CB8AC3E}">
        <p14:creationId xmlns:p14="http://schemas.microsoft.com/office/powerpoint/2010/main" val="381678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Children’s immature</a:t>
            </a:r>
            <a:r>
              <a:rPr lang="en-US" baseline="0" dirty="0"/>
              <a:t> thermoregulation, higher metabolic rate, and dependence on caregivers places them at risk of ER visits and hospitalization during extreme heat events.  </a:t>
            </a:r>
          </a:p>
          <a:p>
            <a:endParaRPr lang="en-US" baseline="0" dirty="0"/>
          </a:p>
          <a:p>
            <a:r>
              <a:rPr lang="en-US" baseline="0" dirty="0"/>
              <a:t>Pediatric </a:t>
            </a:r>
            <a:r>
              <a:rPr lang="en-US" b="1" baseline="0" dirty="0"/>
              <a:t>diagnoses</a:t>
            </a:r>
            <a:r>
              <a:rPr lang="en-US" baseline="0" dirty="0"/>
              <a:t> during these events include </a:t>
            </a:r>
            <a:r>
              <a:rPr lang="en-US" b="1" baseline="0" dirty="0"/>
              <a:t>dehydration, electrolyte imbalance, renal disease and heat illness. </a:t>
            </a:r>
          </a:p>
          <a:p>
            <a:endParaRPr lang="en-US" b="1" baseline="0" dirty="0"/>
          </a:p>
          <a:p>
            <a:r>
              <a:rPr lang="en-US" dirty="0"/>
              <a:t>Infants</a:t>
            </a:r>
            <a:r>
              <a:rPr lang="en-US" baseline="0" dirty="0"/>
              <a:t> &lt; 1 appear to be a </a:t>
            </a:r>
            <a:r>
              <a:rPr lang="en-US" b="1" baseline="0" dirty="0"/>
              <a:t>particularly high risk group to heat-related mortality</a:t>
            </a:r>
          </a:p>
          <a:p>
            <a:endParaRPr lang="en-US" b="1" baseline="0" dirty="0"/>
          </a:p>
          <a:p>
            <a:r>
              <a:rPr lang="en-US" baseline="0" dirty="0"/>
              <a:t>They suffer the </a:t>
            </a:r>
            <a:r>
              <a:rPr lang="en-US" b="1" baseline="0" dirty="0"/>
              <a:t>second-highest rate of heat-related deaths</a:t>
            </a:r>
            <a:r>
              <a:rPr lang="en-US" baseline="0" dirty="0"/>
              <a:t>, after the elderly.  And some studies project that they will experience the greatest increase in mortality rates due to rising global temperature.</a:t>
            </a:r>
            <a:endParaRPr lang="en-US" dirty="0"/>
          </a:p>
        </p:txBody>
      </p:sp>
      <p:sp>
        <p:nvSpPr>
          <p:cNvPr id="4" name="Slide Number Placeholder 3"/>
          <p:cNvSpPr>
            <a:spLocks noGrp="1"/>
          </p:cNvSpPr>
          <p:nvPr>
            <p:ph type="sldNum" sz="quarter" idx="10"/>
          </p:nvPr>
        </p:nvSpPr>
        <p:spPr/>
        <p:txBody>
          <a:bodyPr/>
          <a:lstStyle/>
          <a:p>
            <a:fld id="{EFEB497E-E261-234E-8AC2-BC89BE2A7A6C}" type="slidenum">
              <a:rPr lang="en-US" smtClean="0"/>
              <a:t>9</a:t>
            </a:fld>
            <a:endParaRPr lang="en-US"/>
          </a:p>
        </p:txBody>
      </p:sp>
    </p:spTree>
    <p:extLst>
      <p:ext uri="{BB962C8B-B14F-4D97-AF65-F5344CB8AC3E}">
        <p14:creationId xmlns:p14="http://schemas.microsoft.com/office/powerpoint/2010/main" val="29229884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867661"/>
            <a:ext cx="7772400" cy="923330"/>
          </a:xfrm>
        </p:spPr>
        <p:txBody>
          <a:bodyPr lIns="0" tIns="0" rIns="0" bIns="0" anchor="t" anchorCtr="0">
            <a:spAutoFit/>
          </a:bodyPr>
          <a:lstStyle>
            <a:lvl1pPr>
              <a:defRPr sz="6000" baseline="0">
                <a:solidFill>
                  <a:schemeClr val="bg1"/>
                </a:solidFill>
                <a:latin typeface="+mn-lt"/>
              </a:defRPr>
            </a:lvl1pPr>
          </a:lstStyle>
          <a:p>
            <a:r>
              <a:rPr lang="en-US" dirty="0"/>
              <a:t>Presentation Title</a:t>
            </a:r>
          </a:p>
        </p:txBody>
      </p:sp>
      <p:pic>
        <p:nvPicPr>
          <p:cNvPr id="4" name="Picture 3" descr="1LineAAPLogoReverse.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125316" y="5874485"/>
            <a:ext cx="3681024" cy="542020"/>
          </a:xfrm>
          <a:prstGeom prst="rect">
            <a:avLst/>
          </a:prstGeom>
        </p:spPr>
      </p:pic>
      <p:sp>
        <p:nvSpPr>
          <p:cNvPr id="6" name="Picture Placeholder 2"/>
          <p:cNvSpPr>
            <a:spLocks noGrp="1"/>
          </p:cNvSpPr>
          <p:nvPr>
            <p:ph type="pic" idx="1" hasCustomPrompt="1"/>
          </p:nvPr>
        </p:nvSpPr>
        <p:spPr>
          <a:xfrm>
            <a:off x="0" y="3337686"/>
            <a:ext cx="4171758" cy="3520314"/>
          </a:xfrm>
        </p:spPr>
        <p:txBody>
          <a:bodyPr anchor="b" anchorCtr="0">
            <a:normAutofit/>
          </a:bodyPr>
          <a:lstStyle>
            <a:lvl1pPr marL="0" indent="0">
              <a:buNone/>
              <a:defRPr sz="2400" baseline="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Picture. To outline a photo, see http://</a:t>
            </a:r>
            <a:r>
              <a:rPr lang="en-US" dirty="0" err="1"/>
              <a:t>www.gcflearnfree.org</a:t>
            </a:r>
            <a:r>
              <a:rPr lang="en-US" dirty="0"/>
              <a:t>/powerpoint2013/17.4</a:t>
            </a:r>
          </a:p>
        </p:txBody>
      </p:sp>
    </p:spTree>
    <p:extLst>
      <p:ext uri="{BB962C8B-B14F-4D97-AF65-F5344CB8AC3E}">
        <p14:creationId xmlns:p14="http://schemas.microsoft.com/office/powerpoint/2010/main" val="3233408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ntent with Picture on Right">
    <p:spTree>
      <p:nvGrpSpPr>
        <p:cNvPr id="1" name=""/>
        <p:cNvGrpSpPr/>
        <p:nvPr/>
      </p:nvGrpSpPr>
      <p:grpSpPr>
        <a:xfrm>
          <a:off x="0" y="0"/>
          <a:ext cx="0" cy="0"/>
          <a:chOff x="0" y="0"/>
          <a:chExt cx="0" cy="0"/>
        </a:xfrm>
      </p:grpSpPr>
      <p:sp>
        <p:nvSpPr>
          <p:cNvPr id="22" name="Content Placeholder 2"/>
          <p:cNvSpPr>
            <a:spLocks noGrp="1"/>
          </p:cNvSpPr>
          <p:nvPr>
            <p:ph idx="21" hasCustomPrompt="1"/>
          </p:nvPr>
        </p:nvSpPr>
        <p:spPr>
          <a:xfrm>
            <a:off x="5022574" y="1447359"/>
            <a:ext cx="3962401" cy="4359090"/>
          </a:xfrm>
        </p:spPr>
        <p:txBody>
          <a:bodyPr>
            <a:normAutofit/>
          </a:bodyPr>
          <a:lstStyle>
            <a:lvl1pPr marL="0" indent="0">
              <a:buFontTx/>
              <a:buNone/>
              <a:defRPr sz="2800"/>
            </a:lvl1pPr>
            <a:lvl2pPr marL="457200" indent="-457200">
              <a:buFont typeface="Wingdings 2" panose="05020102010507070707" pitchFamily="18" charset="2"/>
              <a:buChar char=""/>
              <a:defRPr sz="2400"/>
            </a:lvl2pPr>
            <a:lvl3pPr marL="914400" indent="-457200">
              <a:buFont typeface="Wingdings 2" panose="05020102010507070707" pitchFamily="18" charset="2"/>
              <a:buChar char=""/>
              <a:defRPr sz="2000"/>
            </a:lvl3pPr>
            <a:lvl4pPr>
              <a:defRPr sz="1800"/>
            </a:lvl4pPr>
            <a:lvl5pPr>
              <a:defRPr sz="1800"/>
            </a:lvl5pPr>
          </a:lstStyle>
          <a:p>
            <a:pPr lvl="0"/>
            <a:r>
              <a:rPr lang="en-US" dirty="0"/>
              <a:t>Image here</a:t>
            </a:r>
          </a:p>
        </p:txBody>
      </p:sp>
      <p:sp>
        <p:nvSpPr>
          <p:cNvPr id="23" name="Text Placeholder 3"/>
          <p:cNvSpPr>
            <a:spLocks noGrp="1"/>
          </p:cNvSpPr>
          <p:nvPr>
            <p:ph type="body" sz="quarter" idx="10" hasCustomPrompt="1"/>
          </p:nvPr>
        </p:nvSpPr>
        <p:spPr>
          <a:xfrm>
            <a:off x="184935" y="1"/>
            <a:ext cx="8800040" cy="986318"/>
          </a:xfrm>
        </p:spPr>
        <p:txBody>
          <a:bodyPr anchor="ctr">
            <a:noAutofit/>
          </a:bodyPr>
          <a:lstStyle>
            <a:lvl1pPr marL="0" indent="0">
              <a:buFontTx/>
              <a:buNone/>
              <a:defRPr sz="3400" b="1" spc="0" baseline="0">
                <a:solidFill>
                  <a:schemeClr val="bg1"/>
                </a:solidFill>
              </a:defRPr>
            </a:lvl1pPr>
          </a:lstStyle>
          <a:p>
            <a:pPr lvl="0"/>
            <a:r>
              <a:rPr lang="en-US" dirty="0"/>
              <a:t>Content left, image right. Click here for title</a:t>
            </a:r>
          </a:p>
        </p:txBody>
      </p:sp>
      <p:sp>
        <p:nvSpPr>
          <p:cNvPr id="4" name="Text Placeholder 3"/>
          <p:cNvSpPr>
            <a:spLocks noGrp="1"/>
          </p:cNvSpPr>
          <p:nvPr>
            <p:ph type="body" sz="quarter" idx="22" hasCustomPrompt="1"/>
          </p:nvPr>
        </p:nvSpPr>
        <p:spPr>
          <a:xfrm>
            <a:off x="184933" y="1461461"/>
            <a:ext cx="4042509" cy="4344988"/>
          </a:xfrm>
        </p:spPr>
        <p:txBody>
          <a:bodyPr/>
          <a:lstStyle>
            <a:lvl1pPr marL="0" indent="0">
              <a:buFontTx/>
              <a:buNone/>
              <a:defRPr sz="2400" baseline="0"/>
            </a:lvl1pPr>
            <a:lvl2pPr marL="461963" indent="-461963">
              <a:buClr>
                <a:schemeClr val="accent1"/>
              </a:buClr>
              <a:buFont typeface="Arial" panose="020B0604020202020204" pitchFamily="34" charset="0"/>
              <a:buChar char="●"/>
              <a:defRPr sz="2000"/>
            </a:lvl2pPr>
          </a:lstStyle>
          <a:p>
            <a:pPr lvl="0"/>
            <a:r>
              <a:rPr lang="en-US" dirty="0"/>
              <a:t>Click to enter text. For bullets, place curser in text, and select “Increase List Level” (</a:t>
            </a:r>
            <a:r>
              <a:rPr lang="en-US" dirty="0" err="1"/>
              <a:t>ie</a:t>
            </a:r>
            <a:r>
              <a:rPr lang="en-US" dirty="0"/>
              <a:t>, right indent), not “Bullets” from the ribbon above.</a:t>
            </a:r>
          </a:p>
          <a:p>
            <a:pPr lvl="1"/>
            <a:r>
              <a:rPr lang="en-US" dirty="0"/>
              <a:t>Second level</a:t>
            </a:r>
          </a:p>
        </p:txBody>
      </p:sp>
      <p:sp>
        <p:nvSpPr>
          <p:cNvPr id="7" name="Rectangle 6"/>
          <p:cNvSpPr/>
          <p:nvPr userDrawn="1"/>
        </p:nvSpPr>
        <p:spPr>
          <a:xfrm>
            <a:off x="0" y="6678919"/>
            <a:ext cx="9144000" cy="179081"/>
          </a:xfrm>
          <a:prstGeom prst="rect">
            <a:avLst/>
          </a:prstGeom>
          <a:solidFill>
            <a:srgbClr val="4B8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flipH="1">
            <a:off x="0" y="6629400"/>
            <a:ext cx="91440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872684107"/>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x-none"/>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2769887-9970-044B-96B9-9E0FA372A558}" type="datetimeFigureOut">
              <a:rPr lang="en-US" smtClean="0"/>
              <a:t>3/12/2017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22D561F-594A-A04E-A787-8A4F66459676}" type="slidenum">
              <a:rPr lang="en-US" smtClean="0"/>
              <a:t>‹#›</a:t>
            </a:fld>
            <a:endParaRPr lang="en-US"/>
          </a:p>
        </p:txBody>
      </p:sp>
    </p:spTree>
    <p:extLst>
      <p:ext uri="{BB962C8B-B14F-4D97-AF65-F5344CB8AC3E}">
        <p14:creationId xmlns:p14="http://schemas.microsoft.com/office/powerpoint/2010/main" val="1635844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x-none"/>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2769887-9970-044B-96B9-9E0FA372A558}" type="datetimeFigureOut">
              <a:rPr lang="en-US" smtClean="0"/>
              <a:t>3/12/2017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22D561F-594A-A04E-A787-8A4F66459676}" type="slidenum">
              <a:rPr lang="en-US" smtClean="0"/>
              <a:t>‹#›</a:t>
            </a:fld>
            <a:endParaRPr lang="en-US"/>
          </a:p>
        </p:txBody>
      </p:sp>
    </p:spTree>
    <p:extLst>
      <p:ext uri="{BB962C8B-B14F-4D97-AF65-F5344CB8AC3E}">
        <p14:creationId xmlns:p14="http://schemas.microsoft.com/office/powerpoint/2010/main" val="23048840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x-none"/>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2769887-9970-044B-96B9-9E0FA372A558}" type="datetimeFigureOut">
              <a:rPr lang="en-US" smtClean="0"/>
              <a:t>3/12/2017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22D561F-594A-A04E-A787-8A4F66459676}" type="slidenum">
              <a:rPr lang="en-US" smtClean="0"/>
              <a:t>‹#›</a:t>
            </a:fld>
            <a:endParaRPr lang="en-US"/>
          </a:p>
        </p:txBody>
      </p:sp>
    </p:spTree>
    <p:extLst>
      <p:ext uri="{BB962C8B-B14F-4D97-AF65-F5344CB8AC3E}">
        <p14:creationId xmlns:p14="http://schemas.microsoft.com/office/powerpoint/2010/main" val="22736130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x-none"/>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2769887-9970-044B-96B9-9E0FA372A558}" type="datetimeFigureOut">
              <a:rPr lang="en-US" smtClean="0"/>
              <a:t>3/12/2017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22D561F-594A-A04E-A787-8A4F66459676}" type="slidenum">
              <a:rPr lang="en-US" smtClean="0"/>
              <a:t>‹#›</a:t>
            </a:fld>
            <a:endParaRPr lang="en-US"/>
          </a:p>
        </p:txBody>
      </p:sp>
    </p:spTree>
    <p:extLst>
      <p:ext uri="{BB962C8B-B14F-4D97-AF65-F5344CB8AC3E}">
        <p14:creationId xmlns:p14="http://schemas.microsoft.com/office/powerpoint/2010/main" val="23810824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x-none"/>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A2769887-9970-044B-96B9-9E0FA372A558}" type="datetimeFigureOut">
              <a:rPr lang="en-US" smtClean="0"/>
              <a:t>3/12/2017</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F22D561F-594A-A04E-A787-8A4F66459676}" type="slidenum">
              <a:rPr lang="en-US" smtClean="0"/>
              <a:t>‹#›</a:t>
            </a:fld>
            <a:endParaRPr lang="en-US"/>
          </a:p>
        </p:txBody>
      </p:sp>
    </p:spTree>
    <p:extLst>
      <p:ext uri="{BB962C8B-B14F-4D97-AF65-F5344CB8AC3E}">
        <p14:creationId xmlns:p14="http://schemas.microsoft.com/office/powerpoint/2010/main" val="3171423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x-none"/>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A2769887-9970-044B-96B9-9E0FA372A558}" type="datetimeFigureOut">
              <a:rPr lang="en-US" smtClean="0"/>
              <a:t>3/12/2017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22D561F-594A-A04E-A787-8A4F66459676}" type="slidenum">
              <a:rPr lang="en-US" smtClean="0"/>
              <a:t>‹#›</a:t>
            </a:fld>
            <a:endParaRPr lang="en-US"/>
          </a:p>
        </p:txBody>
      </p:sp>
    </p:spTree>
    <p:extLst>
      <p:ext uri="{BB962C8B-B14F-4D97-AF65-F5344CB8AC3E}">
        <p14:creationId xmlns:p14="http://schemas.microsoft.com/office/powerpoint/2010/main" val="23222114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2769887-9970-044B-96B9-9E0FA372A558}" type="datetimeFigureOut">
              <a:rPr lang="en-US" smtClean="0"/>
              <a:t>3/12/2017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22D561F-594A-A04E-A787-8A4F66459676}" type="slidenum">
              <a:rPr lang="en-US" smtClean="0"/>
              <a:t>‹#›</a:t>
            </a:fld>
            <a:endParaRPr lang="en-US"/>
          </a:p>
        </p:txBody>
      </p:sp>
    </p:spTree>
    <p:extLst>
      <p:ext uri="{BB962C8B-B14F-4D97-AF65-F5344CB8AC3E}">
        <p14:creationId xmlns:p14="http://schemas.microsoft.com/office/powerpoint/2010/main" val="9613342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x-none"/>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2769887-9970-044B-96B9-9E0FA372A558}" type="datetimeFigureOut">
              <a:rPr lang="en-US" smtClean="0"/>
              <a:t>3/12/2017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22D561F-594A-A04E-A787-8A4F66459676}" type="slidenum">
              <a:rPr lang="en-US" smtClean="0"/>
              <a:t>‹#›</a:t>
            </a:fld>
            <a:endParaRPr lang="en-US"/>
          </a:p>
        </p:txBody>
      </p:sp>
    </p:spTree>
    <p:extLst>
      <p:ext uri="{BB962C8B-B14F-4D97-AF65-F5344CB8AC3E}">
        <p14:creationId xmlns:p14="http://schemas.microsoft.com/office/powerpoint/2010/main" val="17088741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x-none"/>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2769887-9970-044B-96B9-9E0FA372A558}" type="datetimeFigureOut">
              <a:rPr lang="en-US" smtClean="0"/>
              <a:t>3/12/2017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22D561F-594A-A04E-A787-8A4F66459676}" type="slidenum">
              <a:rPr lang="en-US" smtClean="0"/>
              <a:t>‹#›</a:t>
            </a:fld>
            <a:endParaRPr lang="en-US"/>
          </a:p>
        </p:txBody>
      </p:sp>
    </p:spTree>
    <p:extLst>
      <p:ext uri="{BB962C8B-B14F-4D97-AF65-F5344CB8AC3E}">
        <p14:creationId xmlns:p14="http://schemas.microsoft.com/office/powerpoint/2010/main" val="4028603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867661"/>
            <a:ext cx="7772400" cy="923330"/>
          </a:xfrm>
        </p:spPr>
        <p:txBody>
          <a:bodyPr lIns="0" tIns="0" rIns="0" bIns="0" anchor="t" anchorCtr="0">
            <a:spAutoFit/>
          </a:bodyPr>
          <a:lstStyle>
            <a:lvl1pPr>
              <a:defRPr sz="6000" baseline="0">
                <a:solidFill>
                  <a:schemeClr val="bg1"/>
                </a:solidFill>
                <a:latin typeface="+mn-lt"/>
              </a:defRPr>
            </a:lvl1pPr>
          </a:lstStyle>
          <a:p>
            <a:r>
              <a:rPr lang="en-US" dirty="0"/>
              <a:t>Presentation Title</a:t>
            </a:r>
          </a:p>
        </p:txBody>
      </p:sp>
      <p:pic>
        <p:nvPicPr>
          <p:cNvPr id="4" name="Picture 3" descr="1LineAAPLogoRevers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125316" y="5874485"/>
            <a:ext cx="3681024" cy="542020"/>
          </a:xfrm>
          <a:prstGeom prst="rect">
            <a:avLst/>
          </a:prstGeom>
        </p:spPr>
      </p:pic>
      <p:sp>
        <p:nvSpPr>
          <p:cNvPr id="6" name="Picture Placeholder 2"/>
          <p:cNvSpPr>
            <a:spLocks noGrp="1"/>
          </p:cNvSpPr>
          <p:nvPr>
            <p:ph type="pic" idx="1" hasCustomPrompt="1"/>
          </p:nvPr>
        </p:nvSpPr>
        <p:spPr>
          <a:xfrm>
            <a:off x="0" y="3337686"/>
            <a:ext cx="4171758" cy="3520314"/>
          </a:xfrm>
        </p:spPr>
        <p:txBody>
          <a:bodyPr anchor="b" anchorCtr="0">
            <a:normAutofit/>
          </a:bodyPr>
          <a:lstStyle>
            <a:lvl1pPr marL="0" indent="0">
              <a:buNone/>
              <a:defRPr sz="2400" baseline="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Picture. To outline a photo, see http://</a:t>
            </a:r>
            <a:r>
              <a:rPr lang="en-US" dirty="0" err="1"/>
              <a:t>www.gcflearnfree.org</a:t>
            </a:r>
            <a:r>
              <a:rPr lang="en-US" dirty="0"/>
              <a:t>/powerpoint2013/17.4</a:t>
            </a:r>
          </a:p>
        </p:txBody>
      </p:sp>
    </p:spTree>
    <p:extLst>
      <p:ext uri="{BB962C8B-B14F-4D97-AF65-F5344CB8AC3E}">
        <p14:creationId xmlns:p14="http://schemas.microsoft.com/office/powerpoint/2010/main" val="11470292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x-none"/>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2769887-9970-044B-96B9-9E0FA372A558}" type="datetimeFigureOut">
              <a:rPr lang="en-US" smtClean="0"/>
              <a:t>3/12/2017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22D561F-594A-A04E-A787-8A4F66459676}" type="slidenum">
              <a:rPr lang="en-US" smtClean="0"/>
              <a:t>‹#›</a:t>
            </a:fld>
            <a:endParaRPr lang="en-US"/>
          </a:p>
        </p:txBody>
      </p:sp>
    </p:spTree>
    <p:extLst>
      <p:ext uri="{BB962C8B-B14F-4D97-AF65-F5344CB8AC3E}">
        <p14:creationId xmlns:p14="http://schemas.microsoft.com/office/powerpoint/2010/main" val="1940018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x-none"/>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2769887-9970-044B-96B9-9E0FA372A558}" type="datetimeFigureOut">
              <a:rPr lang="en-US" smtClean="0"/>
              <a:t>3/12/2017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22D561F-594A-A04E-A787-8A4F66459676}" type="slidenum">
              <a:rPr lang="en-US" smtClean="0"/>
              <a:t>‹#›</a:t>
            </a:fld>
            <a:endParaRPr lang="en-US"/>
          </a:p>
        </p:txBody>
      </p:sp>
    </p:spTree>
    <p:extLst>
      <p:ext uri="{BB962C8B-B14F-4D97-AF65-F5344CB8AC3E}">
        <p14:creationId xmlns:p14="http://schemas.microsoft.com/office/powerpoint/2010/main" val="387975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446198"/>
            <a:ext cx="8229600" cy="646331"/>
          </a:xfrm>
        </p:spPr>
        <p:txBody>
          <a:bodyPr>
            <a:spAutoFit/>
          </a:bodyPr>
          <a:lstStyle>
            <a:lvl1pPr>
              <a:defRPr sz="3600" b="1" i="0" cap="small">
                <a:solidFill>
                  <a:srgbClr val="D84E19"/>
                </a:solidFill>
                <a:latin typeface="Georgia"/>
              </a:defRPr>
            </a:lvl1pPr>
          </a:lstStyle>
          <a:p>
            <a:r>
              <a:rPr lang="en-US" dirty="0"/>
              <a:t>Topic Title</a:t>
            </a:r>
          </a:p>
        </p:txBody>
      </p:sp>
      <p:sp>
        <p:nvSpPr>
          <p:cNvPr id="3" name="Content Placeholder 2"/>
          <p:cNvSpPr>
            <a:spLocks noGrp="1"/>
          </p:cNvSpPr>
          <p:nvPr>
            <p:ph idx="1"/>
          </p:nvPr>
        </p:nvSpPr>
        <p:spPr>
          <a:xfrm>
            <a:off x="457200" y="2569464"/>
            <a:ext cx="8229600" cy="3439822"/>
          </a:xfrm>
        </p:spPr>
        <p:txBody>
          <a:bodyPr>
            <a:noAutofit/>
          </a:bodyPr>
          <a:lstStyle>
            <a:lvl1pPr>
              <a:buClr>
                <a:srgbClr val="F5AA2C"/>
              </a:buClr>
              <a:defRPr/>
            </a:lvl1pPr>
            <a:lvl3pPr marL="1257300" indent="-342900">
              <a:buClr>
                <a:schemeClr val="tx1">
                  <a:lumMod val="50000"/>
                  <a:lumOff val="50000"/>
                </a:schemeClr>
              </a:buClr>
              <a:buFont typeface="Lucida Grande"/>
              <a:buChar char="▪"/>
              <a:defRPr/>
            </a:lvl3pPr>
            <a:lvl4pPr marL="1600200" indent="-228600">
              <a:buFont typeface="Lucida Grande"/>
              <a:buChar cha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35987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309038"/>
            <a:ext cx="8229600" cy="646331"/>
          </a:xfrm>
        </p:spPr>
        <p:txBody>
          <a:bodyPr>
            <a:spAutoFit/>
          </a:bodyPr>
          <a:lstStyle>
            <a:lvl1pPr>
              <a:defRPr sz="3600" b="1" i="0" cap="small">
                <a:solidFill>
                  <a:srgbClr val="D84E19"/>
                </a:solidFill>
                <a:latin typeface="Georgia"/>
              </a:defRPr>
            </a:lvl1pPr>
          </a:lstStyle>
          <a:p>
            <a:r>
              <a:rPr lang="en-US" dirty="0"/>
              <a:t>Topic Title</a:t>
            </a:r>
          </a:p>
        </p:txBody>
      </p:sp>
      <p:sp>
        <p:nvSpPr>
          <p:cNvPr id="3" name="Content Placeholder 2"/>
          <p:cNvSpPr>
            <a:spLocks noGrp="1"/>
          </p:cNvSpPr>
          <p:nvPr>
            <p:ph sz="half" idx="1"/>
          </p:nvPr>
        </p:nvSpPr>
        <p:spPr>
          <a:xfrm>
            <a:off x="457200" y="2194560"/>
            <a:ext cx="4038600" cy="3836010"/>
          </a:xfrm>
        </p:spPr>
        <p:txBody>
          <a:bodyPr>
            <a:noAutofit/>
          </a:bodyPr>
          <a:lstStyle>
            <a:lvl1pPr>
              <a:buClr>
                <a:schemeClr val="accent3"/>
              </a:buClr>
              <a:defRPr sz="2800"/>
            </a:lvl1pPr>
            <a:lvl2pPr>
              <a:defRPr sz="2400"/>
            </a:lvl2pPr>
            <a:lvl3pPr marL="1143000" indent="-228600">
              <a:buClr>
                <a:schemeClr val="tx1">
                  <a:lumMod val="50000"/>
                  <a:lumOff val="50000"/>
                </a:schemeClr>
              </a:buClr>
              <a:buSzPct val="100000"/>
              <a:buFont typeface="Lucida Grande"/>
              <a:buChar cha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194560"/>
            <a:ext cx="4038600" cy="3836010"/>
          </a:xfrm>
        </p:spPr>
        <p:txBody>
          <a:bodyPr>
            <a:noAutofit/>
          </a:bodyPr>
          <a:lstStyle>
            <a:lvl1pPr>
              <a:buClr>
                <a:schemeClr val="accent3"/>
              </a:buClr>
              <a:defRPr sz="2800"/>
            </a:lvl1pPr>
            <a:lvl2pPr>
              <a:defRPr sz="2400"/>
            </a:lvl2pPr>
            <a:lvl3pPr marL="1143000" indent="-228600">
              <a:buClr>
                <a:schemeClr val="tx1">
                  <a:lumMod val="50000"/>
                  <a:lumOff val="50000"/>
                </a:schemeClr>
              </a:buClr>
              <a:buFont typeface="Lucida Grande"/>
              <a:buChar cha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94632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340864"/>
            <a:ext cx="8349140" cy="830997"/>
          </a:xfrm>
        </p:spPr>
        <p:txBody>
          <a:bodyPr anchor="t">
            <a:spAutoFit/>
          </a:bodyPr>
          <a:lstStyle>
            <a:lvl1pPr algn="ctr">
              <a:defRPr lang="en-US" sz="4800" b="1" i="0" dirty="0">
                <a:solidFill>
                  <a:srgbClr val="F5AA2C"/>
                </a:solidFill>
                <a:latin typeface="+mn-lt"/>
              </a:defRPr>
            </a:lvl1pPr>
          </a:lstStyle>
          <a:p>
            <a:r>
              <a:rPr lang="en-US" dirty="0"/>
              <a:t>Section title</a:t>
            </a:r>
          </a:p>
        </p:txBody>
      </p:sp>
      <p:sp>
        <p:nvSpPr>
          <p:cNvPr id="3" name="Picture Placeholder 2"/>
          <p:cNvSpPr>
            <a:spLocks noGrp="1"/>
          </p:cNvSpPr>
          <p:nvPr>
            <p:ph type="pic" idx="1" hasCustomPrompt="1"/>
          </p:nvPr>
        </p:nvSpPr>
        <p:spPr>
          <a:xfrm>
            <a:off x="0" y="3337686"/>
            <a:ext cx="4171758" cy="3520314"/>
          </a:xfrm>
        </p:spPr>
        <p:txBody>
          <a:bodyPr anchor="b" anchorCtr="0">
            <a:normAutofit/>
          </a:bodyPr>
          <a:lstStyle>
            <a:lvl1pPr marL="0" indent="0">
              <a:buNone/>
              <a:defRPr sz="2400" baseline="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Picture. To outline a photo, see http://</a:t>
            </a:r>
            <a:r>
              <a:rPr lang="en-US" dirty="0" err="1"/>
              <a:t>www.gcflearnfree.org</a:t>
            </a:r>
            <a:r>
              <a:rPr lang="en-US" dirty="0"/>
              <a:t>/powerpoint2013/17.4</a:t>
            </a:r>
          </a:p>
        </p:txBody>
      </p:sp>
      <p:pic>
        <p:nvPicPr>
          <p:cNvPr id="4" name="Picture 3" descr="1LineAAPLogoReverse.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125316" y="5874485"/>
            <a:ext cx="3681024" cy="542020"/>
          </a:xfrm>
          <a:prstGeom prst="rect">
            <a:avLst/>
          </a:prstGeom>
        </p:spPr>
      </p:pic>
    </p:spTree>
    <p:extLst>
      <p:ext uri="{BB962C8B-B14F-4D97-AF65-F5344CB8AC3E}">
        <p14:creationId xmlns:p14="http://schemas.microsoft.com/office/powerpoint/2010/main" val="1467484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0623" y="2514600"/>
            <a:ext cx="2167128" cy="307777"/>
          </a:xfrm>
        </p:spPr>
        <p:txBody>
          <a:bodyPr lIns="0" tIns="0" rIns="0" bIns="0" anchor="t" anchorCtr="0">
            <a:spAutoFit/>
          </a:bodyPr>
          <a:lstStyle>
            <a:lvl1pPr algn="l">
              <a:defRPr sz="2000" b="1" baseline="0">
                <a:solidFill>
                  <a:schemeClr val="accent1"/>
                </a:solidFill>
                <a:latin typeface="+mn-lt"/>
              </a:defRPr>
            </a:lvl1pPr>
          </a:lstStyle>
          <a:p>
            <a:r>
              <a:rPr lang="en-US" dirty="0"/>
              <a:t>Text here.</a:t>
            </a:r>
          </a:p>
        </p:txBody>
      </p:sp>
      <p:sp>
        <p:nvSpPr>
          <p:cNvPr id="3" name="Picture Placeholder 2"/>
          <p:cNvSpPr>
            <a:spLocks noGrp="1"/>
          </p:cNvSpPr>
          <p:nvPr>
            <p:ph type="pic" idx="1"/>
          </p:nvPr>
        </p:nvSpPr>
        <p:spPr>
          <a:xfrm>
            <a:off x="3136392" y="1371600"/>
            <a:ext cx="2606040" cy="39136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9" name="Picture Placeholder 2"/>
          <p:cNvSpPr>
            <a:spLocks noGrp="1"/>
          </p:cNvSpPr>
          <p:nvPr>
            <p:ph type="pic" idx="13"/>
          </p:nvPr>
        </p:nvSpPr>
        <p:spPr>
          <a:xfrm>
            <a:off x="5943600" y="1371600"/>
            <a:ext cx="2615184" cy="39136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12" name="Content Placeholder 2"/>
          <p:cNvSpPr>
            <a:spLocks noGrp="1"/>
          </p:cNvSpPr>
          <p:nvPr>
            <p:ph idx="14" hasCustomPrompt="1"/>
          </p:nvPr>
        </p:nvSpPr>
        <p:spPr>
          <a:xfrm>
            <a:off x="3136392" y="5349240"/>
            <a:ext cx="5413248" cy="215444"/>
          </a:xfrm>
        </p:spPr>
        <p:txBody>
          <a:bodyPr lIns="0" tIns="0" rIns="0" bIns="0">
            <a:spAutoFit/>
          </a:bodyPr>
          <a:lstStyle>
            <a:lvl1pPr marL="0" indent="0">
              <a:buClr>
                <a:srgbClr val="F5AA2C"/>
              </a:buClr>
              <a:buFontTx/>
              <a:buNone/>
              <a:defRPr sz="1400"/>
            </a:lvl1pPr>
            <a:lvl3pPr marL="1257300" indent="-342900">
              <a:buClr>
                <a:schemeClr val="tx1">
                  <a:lumMod val="50000"/>
                  <a:lumOff val="50000"/>
                </a:schemeClr>
              </a:buClr>
              <a:buFont typeface="Lucida Grande"/>
              <a:buChar char="▪"/>
              <a:defRPr/>
            </a:lvl3pPr>
            <a:lvl4pPr marL="1600200" indent="-228600">
              <a:buFont typeface="Lucida Grande"/>
              <a:buChar char="~"/>
              <a:defRPr/>
            </a:lvl4pPr>
          </a:lstStyle>
          <a:p>
            <a:pPr lvl="0"/>
            <a:r>
              <a:rPr lang="en-US" dirty="0"/>
              <a:t>Caption text, if necessary</a:t>
            </a:r>
          </a:p>
        </p:txBody>
      </p:sp>
    </p:spTree>
    <p:extLst>
      <p:ext uri="{BB962C8B-B14F-4D97-AF65-F5344CB8AC3E}">
        <p14:creationId xmlns:p14="http://schemas.microsoft.com/office/powerpoint/2010/main" val="2031642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or Graph">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283463" y="594360"/>
            <a:ext cx="8559599" cy="513892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Table or graph</a:t>
            </a:r>
          </a:p>
        </p:txBody>
      </p:sp>
      <p:sp>
        <p:nvSpPr>
          <p:cNvPr id="7" name="Content Placeholder 2"/>
          <p:cNvSpPr>
            <a:spLocks noGrp="1"/>
          </p:cNvSpPr>
          <p:nvPr>
            <p:ph idx="14" hasCustomPrompt="1"/>
          </p:nvPr>
        </p:nvSpPr>
        <p:spPr>
          <a:xfrm>
            <a:off x="283462" y="5741663"/>
            <a:ext cx="8559599" cy="215444"/>
          </a:xfrm>
        </p:spPr>
        <p:txBody>
          <a:bodyPr lIns="0" tIns="0" rIns="0" bIns="0">
            <a:spAutoFit/>
          </a:bodyPr>
          <a:lstStyle>
            <a:lvl1pPr marL="0" indent="0">
              <a:buClr>
                <a:srgbClr val="F5AA2C"/>
              </a:buClr>
              <a:buFontTx/>
              <a:buNone/>
              <a:defRPr sz="1400"/>
            </a:lvl1pPr>
            <a:lvl3pPr marL="1257300" indent="-342900">
              <a:buClr>
                <a:schemeClr val="tx1">
                  <a:lumMod val="50000"/>
                  <a:lumOff val="50000"/>
                </a:schemeClr>
              </a:buClr>
              <a:buFont typeface="Lucida Grande"/>
              <a:buChar char="▪"/>
              <a:defRPr/>
            </a:lvl3pPr>
            <a:lvl4pPr marL="1600200" indent="-228600">
              <a:buFont typeface="Lucida Grande"/>
              <a:buChar char="~"/>
              <a:defRPr/>
            </a:lvl4pPr>
          </a:lstStyle>
          <a:p>
            <a:pPr lvl="0"/>
            <a:r>
              <a:rPr lang="en-US" dirty="0"/>
              <a:t>Caption text, if necessary</a:t>
            </a:r>
          </a:p>
        </p:txBody>
      </p:sp>
    </p:spTree>
    <p:extLst>
      <p:ext uri="{BB962C8B-B14F-4D97-AF65-F5344CB8AC3E}">
        <p14:creationId xmlns:p14="http://schemas.microsoft.com/office/powerpoint/2010/main" val="1782324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9518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TxTwoObj">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a:xfrm>
            <a:off x="5791200" y="6404984"/>
            <a:ext cx="3044952" cy="365760"/>
          </a:xfrm>
          <a:prstGeom prst="rect">
            <a:avLst/>
          </a:prstGeom>
        </p:spPr>
        <p:txBody>
          <a:bodyPr/>
          <a:lstStyle/>
          <a:p>
            <a:fld id="{B4DD5AA0-4052-D84C-B6B2-1D9830537482}" type="datetimeFigureOut">
              <a:rPr lang="en-US" smtClean="0"/>
              <a:t>3/12/2017</a:t>
            </a:fld>
            <a:endParaRPr lang="en-US"/>
          </a:p>
        </p:txBody>
      </p:sp>
      <p:sp>
        <p:nvSpPr>
          <p:cNvPr id="8" name="Footer Placeholder 7"/>
          <p:cNvSpPr>
            <a:spLocks noGrp="1"/>
          </p:cNvSpPr>
          <p:nvPr>
            <p:ph type="ftr" sz="quarter" idx="11"/>
          </p:nvPr>
        </p:nvSpPr>
        <p:spPr>
          <a:xfrm>
            <a:off x="304800" y="6409944"/>
            <a:ext cx="3581400" cy="365760"/>
          </a:xfrm>
          <a:prstGeom prst="rect">
            <a:avLst/>
          </a:prstGeo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a:prstGeom prst="rect">
            <a:avLst/>
          </a:prstGeom>
        </p:spPr>
        <p:txBody>
          <a:bodyPr/>
          <a:lstStyle>
            <a:lvl1pPr algn="ctr">
              <a:defRPr/>
            </a:lvl1pPr>
          </a:lstStyle>
          <a:p>
            <a:fld id="{287D758A-DCE6-7948-9C27-F4CBEF52ACC5}" type="slidenum">
              <a:rPr lang="en-US" smtClean="0"/>
              <a:t>‹#›</a:t>
            </a:fld>
            <a:endParaRPr lang="en-US"/>
          </a:p>
        </p:txBody>
      </p:sp>
      <p:sp>
        <p:nvSpPr>
          <p:cNvPr id="23" name="Title 22"/>
          <p:cNvSpPr>
            <a:spLocks noGrp="1"/>
          </p:cNvSpPr>
          <p:nvPr>
            <p:ph type="title"/>
          </p:nvPr>
        </p:nvSpPr>
        <p:spPr/>
        <p:txBody>
          <a:bodyPr rtlCol="0" anchor="b" anchorCtr="0"/>
          <a:lstStyle/>
          <a:p>
            <a:r>
              <a:rPr kumimoji="0" lang="en-US"/>
              <a:t>Click to edit Master title style</a:t>
            </a:r>
          </a:p>
        </p:txBody>
      </p:sp>
    </p:spTree>
    <p:extLst>
      <p:ext uri="{BB962C8B-B14F-4D97-AF65-F5344CB8AC3E}">
        <p14:creationId xmlns:p14="http://schemas.microsoft.com/office/powerpoint/2010/main" val="3540295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2372063"/>
            <a:ext cx="8229600" cy="375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1" y="0"/>
            <a:ext cx="9148459"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1" y="164093"/>
            <a:ext cx="9148460"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0" y="328186"/>
            <a:ext cx="9144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1LineAAPLogoPositive280_blue.png"/>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5488133" y="6126163"/>
            <a:ext cx="3444501" cy="509149"/>
          </a:xfrm>
          <a:prstGeom prst="rect">
            <a:avLst/>
          </a:prstGeom>
        </p:spPr>
      </p:pic>
      <p:cxnSp>
        <p:nvCxnSpPr>
          <p:cNvPr id="11" name="Straight Connector 10"/>
          <p:cNvCxnSpPr/>
          <p:nvPr/>
        </p:nvCxnSpPr>
        <p:spPr>
          <a:xfrm>
            <a:off x="363869" y="6499491"/>
            <a:ext cx="5007233"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0956172"/>
      </p:ext>
    </p:extLst>
  </p:cSld>
  <p:clrMap bg1="lt1" tx1="dk1" bg2="lt2" tx2="dk2" accent1="accent1" accent2="accent2" accent3="accent3" accent4="accent4" accent5="accent5" accent6="accent6" hlink="hlink" folHlink="folHlink"/>
  <p:sldLayoutIdLst>
    <p:sldLayoutId id="2147483662" r:id="rId1"/>
    <p:sldLayoutId id="2147483711" r:id="rId2"/>
    <p:sldLayoutId id="2147483663" r:id="rId3"/>
    <p:sldLayoutId id="2147483665" r:id="rId4"/>
    <p:sldLayoutId id="2147483664" r:id="rId5"/>
    <p:sldLayoutId id="2147483670" r:id="rId6"/>
    <p:sldLayoutId id="2147483672" r:id="rId7"/>
    <p:sldLayoutId id="2147483671" r:id="rId8"/>
    <p:sldLayoutId id="2147483710" r:id="rId9"/>
    <p:sldLayoutId id="2147483712"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092611"/>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37.jpeg"/></Relationships>
</file>

<file path=ppt/slides/_rels/slide2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hyperlink" Target="http://pediatrics.aappublications.org/content/120/5/1149" TargetMode="External"/><Relationship Id="rId7" Type="http://schemas.openxmlformats.org/officeDocument/2006/relationships/image" Target="../media/image39.jpe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38.jpeg"/><Relationship Id="rId4" Type="http://schemas.openxmlformats.org/officeDocument/2006/relationships/hyperlink" Target="http://pediatrics.aappublications.org/content/136/5/992" TargetMode="External"/><Relationship Id="rId9" Type="http://schemas.openxmlformats.org/officeDocument/2006/relationships/image" Target="../media/image40.jpg"/></Relationships>
</file>

<file path=ppt/slides/_rels/slide2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42.jpeg"/></Relationships>
</file>

<file path=ppt/slides/_rels/slide28.xml.rels><?xml version="1.0" encoding="UTF-8" standalone="yes"?>
<Relationships xmlns="http://schemas.openxmlformats.org/package/2006/relationships"><Relationship Id="rId3" Type="http://schemas.openxmlformats.org/officeDocument/2006/relationships/hyperlink" Target="http://www.cdc.gov/climateandhealth/default.htm"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41.jpg"/><Relationship Id="rId4" Type="http://schemas.openxmlformats.org/officeDocument/2006/relationships/hyperlink" Target="https://health2016.globalchange.gov/"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image" Target="../media/image8.jpg"/><Relationship Id="rId5" Type="http://schemas.openxmlformats.org/officeDocument/2006/relationships/diagramQuickStyle" Target="../diagrams/quickStyle1.xml"/><Relationship Id="rId10" Type="http://schemas.openxmlformats.org/officeDocument/2006/relationships/image" Target="../media/image7.jpeg"/><Relationship Id="rId4" Type="http://schemas.openxmlformats.org/officeDocument/2006/relationships/diagramLayout" Target="../diagrams/layout1.xml"/><Relationship Id="rId9"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44.tiff"/><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46.png"/><Relationship Id="rId4" Type="http://schemas.openxmlformats.org/officeDocument/2006/relationships/image" Target="../media/image45.jpg"/></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image" Target="../media/image49.jpeg"/><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www.nbcnews.com/news"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2.jpeg"/><Relationship Id="rId5" Type="http://schemas.openxmlformats.org/officeDocument/2006/relationships/image" Target="../media/image11.jp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499" y="698500"/>
            <a:ext cx="8773583" cy="5293757"/>
          </a:xfrm>
        </p:spPr>
        <p:txBody>
          <a:bodyPr/>
          <a:lstStyle/>
          <a:p>
            <a:pPr marL="0" indent="0"/>
            <a:br>
              <a:rPr lang="en-US" sz="4400" i="1" dirty="0"/>
            </a:br>
            <a:r>
              <a:rPr lang="en-US" sz="4400" i="1" dirty="0"/>
              <a:t>What a Changing Climate</a:t>
            </a:r>
            <a:br>
              <a:rPr lang="en-US" sz="4400" i="1"/>
            </a:br>
            <a:r>
              <a:rPr lang="en-US" sz="4400" i="1"/>
              <a:t>Means </a:t>
            </a:r>
            <a:r>
              <a:rPr lang="en-US" sz="4400" i="1" dirty="0"/>
              <a:t>for Children’s Health</a:t>
            </a:r>
            <a:br>
              <a:rPr lang="en-US" sz="4000" i="1" dirty="0"/>
            </a:br>
            <a:br>
              <a:rPr lang="en-US" sz="4000" i="1" dirty="0"/>
            </a:br>
            <a:r>
              <a:rPr lang="en-US" sz="2800" dirty="0">
                <a:solidFill>
                  <a:schemeClr val="bg2"/>
                </a:solidFill>
              </a:rPr>
              <a:t>Samantha </a:t>
            </a:r>
            <a:r>
              <a:rPr lang="en-US" sz="2800" dirty="0" err="1">
                <a:solidFill>
                  <a:schemeClr val="bg2"/>
                </a:solidFill>
              </a:rPr>
              <a:t>Ahdoot</a:t>
            </a:r>
            <a:r>
              <a:rPr lang="en-US" sz="2800" dirty="0">
                <a:solidFill>
                  <a:schemeClr val="bg2"/>
                </a:solidFill>
              </a:rPr>
              <a:t>, MD, FAAP</a:t>
            </a:r>
            <a:br>
              <a:rPr lang="en-US" sz="3200" dirty="0">
                <a:solidFill>
                  <a:schemeClr val="bg2"/>
                </a:solidFill>
              </a:rPr>
            </a:br>
            <a:r>
              <a:rPr lang="en-US" sz="2000" dirty="0">
                <a:solidFill>
                  <a:schemeClr val="bg2"/>
                </a:solidFill>
              </a:rPr>
              <a:t>Assistant Professor of Pediatrics </a:t>
            </a:r>
            <a:br>
              <a:rPr lang="en-US" sz="2000" dirty="0">
                <a:solidFill>
                  <a:schemeClr val="bg2"/>
                </a:solidFill>
              </a:rPr>
            </a:br>
            <a:r>
              <a:rPr lang="en-US" sz="2000" dirty="0">
                <a:solidFill>
                  <a:schemeClr val="bg2"/>
                </a:solidFill>
              </a:rPr>
              <a:t>Virginia Commonwealth University School of Medicine</a:t>
            </a:r>
            <a:br>
              <a:rPr lang="en-US" sz="2000" dirty="0">
                <a:solidFill>
                  <a:schemeClr val="bg2"/>
                </a:solidFill>
              </a:rPr>
            </a:br>
            <a:r>
              <a:rPr lang="en-US" sz="2000" dirty="0">
                <a:solidFill>
                  <a:schemeClr val="bg2"/>
                </a:solidFill>
              </a:rPr>
              <a:t>AAP Council on Environmental Health, Executive Committee</a:t>
            </a:r>
            <a:br>
              <a:rPr lang="en-US" sz="2000" dirty="0">
                <a:solidFill>
                  <a:schemeClr val="bg2"/>
                </a:solidFill>
              </a:rPr>
            </a:br>
            <a:r>
              <a:rPr lang="en-US" sz="2000" dirty="0">
                <a:solidFill>
                  <a:schemeClr val="bg2"/>
                </a:solidFill>
              </a:rPr>
              <a:t>Lead Author, Global Climate Change and Child Health, Pediatrics, 2015</a:t>
            </a:r>
            <a:br>
              <a:rPr lang="en-US" sz="2000" dirty="0">
                <a:solidFill>
                  <a:schemeClr val="bg2"/>
                </a:solidFill>
              </a:rPr>
            </a:br>
            <a:r>
              <a:rPr lang="en-US" sz="2000" dirty="0">
                <a:solidFill>
                  <a:schemeClr val="bg2"/>
                </a:solidFill>
              </a:rPr>
              <a:t>Board of Directors, Virginia Chapter AAP</a:t>
            </a:r>
            <a:br>
              <a:rPr lang="en-US" sz="2000" dirty="0">
                <a:solidFill>
                  <a:schemeClr val="bg2"/>
                </a:solidFill>
              </a:rPr>
            </a:br>
            <a:endParaRPr lang="en-US" sz="4400" dirty="0">
              <a:solidFill>
                <a:schemeClr val="bg2"/>
              </a:solidFill>
            </a:endParaRPr>
          </a:p>
        </p:txBody>
      </p:sp>
    </p:spTree>
    <p:extLst>
      <p:ext uri="{BB962C8B-B14F-4D97-AF65-F5344CB8AC3E}">
        <p14:creationId xmlns:p14="http://schemas.microsoft.com/office/powerpoint/2010/main" val="1830692091"/>
      </p:ext>
    </p:extLst>
  </p:cSld>
  <p:clrMapOvr>
    <a:masterClrMapping/>
  </p:clrMapOvr>
  <mc:AlternateContent xmlns:mc="http://schemas.openxmlformats.org/markup-compatibility/2006" xmlns:p14="http://schemas.microsoft.com/office/powerpoint/2010/main">
    <mc:Choice Requires="p14">
      <p:transition spd="slow" p14:dur="2000" advTm="18320"/>
    </mc:Choice>
    <mc:Fallback xmlns="">
      <p:transition xmlns:p14="http://schemas.microsoft.com/office/powerpoint/2010/main" spd="slow" advTm="1832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9167"/>
            <a:ext cx="8229600" cy="646331"/>
          </a:xfrm>
        </p:spPr>
        <p:txBody>
          <a:bodyPr/>
          <a:lstStyle/>
          <a:p>
            <a:r>
              <a:rPr lang="en-US" dirty="0"/>
              <a:t>Sam and Sophia</a:t>
            </a:r>
          </a:p>
        </p:txBody>
      </p:sp>
      <p:pic>
        <p:nvPicPr>
          <p:cNvPr id="5" name="Content Placeholder 4" descr="Allergic Photo.JPG"/>
          <p:cNvPicPr>
            <a:picLocks noGrp="1" noChangeAspect="1"/>
          </p:cNvPicPr>
          <p:nvPr>
            <p:ph sz="half" idx="1"/>
          </p:nvPr>
        </p:nvPicPr>
        <p:blipFill>
          <a:blip r:embed="rId3" cstate="print">
            <a:extLst>
              <a:ext uri="{28A0092B-C50C-407E-A947-70E740481C1C}">
                <a14:useLocalDpi xmlns:a14="http://schemas.microsoft.com/office/drawing/2010/main"/>
              </a:ext>
            </a:extLst>
          </a:blip>
          <a:srcRect/>
          <a:stretch>
            <a:fillRect/>
          </a:stretch>
        </p:blipFill>
        <p:spPr>
          <a:xfrm>
            <a:off x="1043009" y="1746250"/>
            <a:ext cx="3452791" cy="3279587"/>
          </a:xfrm>
        </p:spPr>
      </p:pic>
      <p:pic>
        <p:nvPicPr>
          <p:cNvPr id="7" name="Content Placeholder 6" descr="Girl with allergies.JPG"/>
          <p:cNvPicPr>
            <a:picLocks noGrp="1" noChangeAspect="1"/>
          </p:cNvPicPr>
          <p:nvPr>
            <p:ph sz="half" idx="2"/>
          </p:nvPr>
        </p:nvPicPr>
        <p:blipFill>
          <a:blip r:embed="rId4" cstate="print">
            <a:extLst>
              <a:ext uri="{28A0092B-C50C-407E-A947-70E740481C1C}">
                <a14:useLocalDpi xmlns:a14="http://schemas.microsoft.com/office/drawing/2010/main"/>
              </a:ext>
            </a:extLst>
          </a:blip>
          <a:srcRect/>
          <a:stretch>
            <a:fillRect/>
          </a:stretch>
        </p:blipFill>
        <p:spPr>
          <a:xfrm rot="5400000">
            <a:off x="5127256" y="1830257"/>
            <a:ext cx="3349333" cy="3181319"/>
          </a:xfrm>
        </p:spPr>
      </p:pic>
      <p:sp>
        <p:nvSpPr>
          <p:cNvPr id="6" name="Rectangle 5"/>
          <p:cNvSpPr/>
          <p:nvPr/>
        </p:nvSpPr>
        <p:spPr>
          <a:xfrm>
            <a:off x="0" y="3517200"/>
            <a:ext cx="9144000" cy="3046988"/>
          </a:xfrm>
          <a:prstGeom prst="rect">
            <a:avLst/>
          </a:prstGeom>
        </p:spPr>
        <p:txBody>
          <a:bodyPr wrap="square">
            <a:spAutoFit/>
          </a:bodyPr>
          <a:lstStyle/>
          <a:p>
            <a:pPr lvl="1"/>
            <a:endParaRPr lang="en-US" dirty="0"/>
          </a:p>
          <a:p>
            <a:pPr lvl="1"/>
            <a:endParaRPr lang="en-US" dirty="0"/>
          </a:p>
          <a:p>
            <a:pPr lvl="1"/>
            <a:endParaRPr lang="en-US" dirty="0"/>
          </a:p>
          <a:p>
            <a:pPr lvl="1"/>
            <a:endParaRPr lang="en-US" dirty="0"/>
          </a:p>
          <a:p>
            <a:pPr lvl="1"/>
            <a:endParaRPr lang="en-US" dirty="0"/>
          </a:p>
          <a:p>
            <a:pPr lvl="1"/>
            <a:endParaRPr lang="en-US" dirty="0"/>
          </a:p>
          <a:p>
            <a:pPr lvl="1"/>
            <a:r>
              <a:rPr lang="en-US" dirty="0">
                <a:latin typeface="Wingdings"/>
                <a:ea typeface="Wingdings"/>
                <a:cs typeface="Wingdings"/>
                <a:sym typeface="Wingdings"/>
              </a:rPr>
              <a:t></a:t>
            </a:r>
            <a:r>
              <a:rPr lang="en-US" dirty="0"/>
              <a:t>9 year old boy in Virginia					</a:t>
            </a:r>
            <a:r>
              <a:rPr lang="en-US" dirty="0">
                <a:latin typeface="Wingdings"/>
                <a:ea typeface="Wingdings"/>
                <a:cs typeface="Wingdings"/>
                <a:sym typeface="Wingdings"/>
              </a:rPr>
              <a:t></a:t>
            </a:r>
            <a:r>
              <a:rPr lang="en-US" dirty="0"/>
              <a:t>2 year old girl in Virginia.</a:t>
            </a:r>
          </a:p>
          <a:p>
            <a:pPr lvl="1"/>
            <a:r>
              <a:rPr lang="en-US" dirty="0">
                <a:latin typeface="Wingdings"/>
                <a:ea typeface="Wingdings"/>
                <a:cs typeface="Wingdings"/>
                <a:sym typeface="Wingdings"/>
              </a:rPr>
              <a:t></a:t>
            </a:r>
            <a:r>
              <a:rPr lang="en-US" dirty="0"/>
              <a:t>Spring 2016, treated with 3 medications.		</a:t>
            </a:r>
            <a:r>
              <a:rPr lang="en-US" dirty="0">
                <a:latin typeface="Wingdings"/>
                <a:ea typeface="Wingdings"/>
                <a:cs typeface="Wingdings"/>
                <a:sym typeface="Wingdings"/>
              </a:rPr>
              <a:t></a:t>
            </a:r>
            <a:r>
              <a:rPr lang="en-US" dirty="0"/>
              <a:t>Not responsive to antihistamine.</a:t>
            </a:r>
          </a:p>
          <a:p>
            <a:pPr lvl="1"/>
            <a:r>
              <a:rPr lang="en-US" dirty="0">
                <a:latin typeface="Wingdings"/>
                <a:ea typeface="Wingdings"/>
                <a:cs typeface="Wingdings"/>
                <a:sym typeface="Wingdings"/>
              </a:rPr>
              <a:t></a:t>
            </a:r>
            <a:r>
              <a:rPr lang="en-US" dirty="0"/>
              <a:t>Required treatment with ocular steroid.		</a:t>
            </a:r>
            <a:r>
              <a:rPr lang="en-US" dirty="0">
                <a:latin typeface="Wingdings"/>
                <a:ea typeface="Wingdings"/>
                <a:cs typeface="Wingdings"/>
                <a:sym typeface="Wingdings"/>
              </a:rPr>
              <a:t></a:t>
            </a:r>
            <a:r>
              <a:rPr lang="en-US" dirty="0"/>
              <a:t>Appearance of abuse		</a:t>
            </a:r>
          </a:p>
          <a:p>
            <a:pPr lvl="1"/>
            <a:r>
              <a:rPr lang="en-US" dirty="0"/>
              <a:t>	</a:t>
            </a:r>
            <a:endParaRPr lang="en-US" sz="1200" dirty="0"/>
          </a:p>
          <a:p>
            <a:pPr lvl="1"/>
            <a:r>
              <a:rPr lang="en-US" sz="1200" dirty="0"/>
              <a:t>(permission for photo use granted by parents of both children)</a:t>
            </a:r>
          </a:p>
        </p:txBody>
      </p:sp>
      <p:sp>
        <p:nvSpPr>
          <p:cNvPr id="3" name="Rectangle 2"/>
          <p:cNvSpPr/>
          <p:nvPr/>
        </p:nvSpPr>
        <p:spPr>
          <a:xfrm rot="231786">
            <a:off x="6446702" y="2848816"/>
            <a:ext cx="997515" cy="1374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Rectangle 3"/>
          <p:cNvSpPr/>
          <p:nvPr/>
        </p:nvSpPr>
        <p:spPr>
          <a:xfrm flipV="1">
            <a:off x="1736805" y="2642421"/>
            <a:ext cx="226598" cy="1729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7"/>
          <p:cNvSpPr/>
          <p:nvPr/>
        </p:nvSpPr>
        <p:spPr>
          <a:xfrm flipV="1">
            <a:off x="2814164" y="2728895"/>
            <a:ext cx="257807" cy="1729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4119179"/>
      </p:ext>
    </p:extLst>
  </p:cSld>
  <p:clrMapOvr>
    <a:masterClrMapping/>
  </p:clrMapOvr>
  <mc:AlternateContent xmlns:mc="http://schemas.openxmlformats.org/markup-compatibility/2006" xmlns:p14="http://schemas.microsoft.com/office/powerpoint/2010/main">
    <mc:Choice Requires="p14">
      <p:transition spd="slow" p14:dur="2000" advTm="69799"/>
    </mc:Choice>
    <mc:Fallback xmlns="">
      <p:transition xmlns:p14="http://schemas.microsoft.com/office/powerpoint/2010/main" spd="slow" advTm="69799"/>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297"/>
            <a:ext cx="8229600" cy="584776"/>
          </a:xfrm>
        </p:spPr>
        <p:txBody>
          <a:bodyPr/>
          <a:lstStyle/>
          <a:p>
            <a:r>
              <a:rPr lang="en-US" sz="3200" dirty="0"/>
              <a:t>Elevated CO</a:t>
            </a:r>
            <a:r>
              <a:rPr lang="en-US" sz="3200" baseline="-25000" dirty="0"/>
              <a:t>2</a:t>
            </a:r>
            <a:r>
              <a:rPr lang="en-US" sz="3200" dirty="0"/>
              <a:t> and Pollen Counts</a:t>
            </a:r>
          </a:p>
        </p:txBody>
      </p:sp>
      <p:sp>
        <p:nvSpPr>
          <p:cNvPr id="4" name="Content Placeholder 3"/>
          <p:cNvSpPr>
            <a:spLocks noGrp="1"/>
          </p:cNvSpPr>
          <p:nvPr>
            <p:ph sz="half" idx="1"/>
          </p:nvPr>
        </p:nvSpPr>
        <p:spPr>
          <a:xfrm>
            <a:off x="120146" y="1445852"/>
            <a:ext cx="4783112" cy="4584718"/>
          </a:xfrm>
        </p:spPr>
        <p:txBody>
          <a:bodyPr>
            <a:normAutofit/>
          </a:bodyPr>
          <a:lstStyle/>
          <a:p>
            <a:endParaRPr lang="en-US" dirty="0"/>
          </a:p>
          <a:p>
            <a:pPr marL="0" indent="0" algn="ctr">
              <a:buNone/>
            </a:pPr>
            <a:r>
              <a:rPr lang="en-US" sz="1900" dirty="0"/>
              <a:t>1) Ragweed plants produce more pollen when grown in higher temperature and CO</a:t>
            </a:r>
            <a:r>
              <a:rPr lang="en-US" sz="1900" baseline="-25000" dirty="0"/>
              <a:t>2</a:t>
            </a:r>
            <a:r>
              <a:rPr lang="en-US" sz="1900" dirty="0"/>
              <a:t>. </a:t>
            </a:r>
          </a:p>
          <a:p>
            <a:pPr marL="0" indent="0" algn="ctr">
              <a:buNone/>
            </a:pPr>
            <a:r>
              <a:rPr lang="en-US" sz="1400" dirty="0"/>
              <a:t>      (Singer, </a:t>
            </a:r>
            <a:r>
              <a:rPr lang="en-US" sz="1400" i="1" dirty="0" err="1"/>
              <a:t>Funct</a:t>
            </a:r>
            <a:r>
              <a:rPr lang="en-US" sz="1400" i="1" dirty="0"/>
              <a:t> Plant </a:t>
            </a:r>
            <a:r>
              <a:rPr lang="en-US" sz="1400" i="1" dirty="0" err="1"/>
              <a:t>Biol</a:t>
            </a:r>
            <a:r>
              <a:rPr lang="en-US" sz="1400" i="1" dirty="0"/>
              <a:t>,</a:t>
            </a:r>
            <a:r>
              <a:rPr lang="en-US" sz="1400" dirty="0"/>
              <a:t> 2005)</a:t>
            </a:r>
          </a:p>
          <a:p>
            <a:pPr algn="ctr"/>
            <a:endParaRPr lang="en-US" dirty="0"/>
          </a:p>
          <a:p>
            <a:pPr marL="0" indent="0" algn="ctr">
              <a:buNone/>
            </a:pPr>
            <a:r>
              <a:rPr lang="en-US" sz="1900" dirty="0"/>
              <a:t>2) Plants grown in today’s CO</a:t>
            </a:r>
            <a:r>
              <a:rPr lang="en-US" sz="1900" baseline="-25000" dirty="0"/>
              <a:t>2</a:t>
            </a:r>
            <a:r>
              <a:rPr lang="en-US" sz="1900" dirty="0"/>
              <a:t> produced about twice as much pollen as in CO</a:t>
            </a:r>
            <a:r>
              <a:rPr lang="en-US" sz="1900" baseline="-25000" dirty="0"/>
              <a:t>2</a:t>
            </a:r>
            <a:r>
              <a:rPr lang="en-US" sz="1900" dirty="0"/>
              <a:t> of last century. </a:t>
            </a:r>
          </a:p>
          <a:p>
            <a:pPr marL="0" indent="0" algn="ctr">
              <a:buNone/>
            </a:pPr>
            <a:r>
              <a:rPr lang="en-US" sz="1400" dirty="0"/>
              <a:t>      (</a:t>
            </a:r>
            <a:r>
              <a:rPr lang="en-US" sz="1400" dirty="0" err="1"/>
              <a:t>Ziska</a:t>
            </a:r>
            <a:r>
              <a:rPr lang="en-US" sz="1400" dirty="0"/>
              <a:t> , </a:t>
            </a:r>
            <a:r>
              <a:rPr lang="en-US" sz="1400" i="1" dirty="0"/>
              <a:t>World Resource Rev,</a:t>
            </a:r>
            <a:r>
              <a:rPr lang="en-US" sz="1400" dirty="0"/>
              <a:t> 2000)</a:t>
            </a:r>
          </a:p>
          <a:p>
            <a:pPr marL="0" indent="0" algn="ctr">
              <a:buNone/>
            </a:pPr>
            <a:endParaRPr lang="en-US" sz="1400" dirty="0"/>
          </a:p>
          <a:p>
            <a:pPr marL="0" lvl="1" indent="0" algn="ctr">
              <a:buClr>
                <a:schemeClr val="accent1"/>
              </a:buClr>
              <a:buSzPct val="85000"/>
              <a:buNone/>
            </a:pPr>
            <a:r>
              <a:rPr lang="en-US" sz="1900" dirty="0">
                <a:solidFill>
                  <a:schemeClr val="tx1"/>
                </a:solidFill>
              </a:rPr>
              <a:t>3) Average U.S. pollen count increased by 42-46% in 2000’s relative to 1990’s.</a:t>
            </a:r>
          </a:p>
          <a:p>
            <a:pPr marL="0" lvl="1" indent="0" algn="ctr">
              <a:buClr>
                <a:schemeClr val="accent1"/>
              </a:buClr>
              <a:buSzPct val="85000"/>
              <a:buNone/>
            </a:pPr>
            <a:r>
              <a:rPr lang="en-US" sz="1800" dirty="0">
                <a:solidFill>
                  <a:schemeClr val="tx1"/>
                </a:solidFill>
              </a:rPr>
              <a:t>     </a:t>
            </a:r>
            <a:r>
              <a:rPr lang="en-US" sz="1300" dirty="0">
                <a:solidFill>
                  <a:schemeClr val="tx1"/>
                </a:solidFill>
              </a:rPr>
              <a:t>(Zhang et al, </a:t>
            </a:r>
            <a:r>
              <a:rPr lang="en-US" sz="1300" i="1" dirty="0">
                <a:solidFill>
                  <a:schemeClr val="tx1"/>
                </a:solidFill>
              </a:rPr>
              <a:t>Global Change Biology</a:t>
            </a:r>
            <a:r>
              <a:rPr lang="en-US" sz="1300" dirty="0">
                <a:solidFill>
                  <a:schemeClr val="tx1"/>
                </a:solidFill>
              </a:rPr>
              <a:t>, 2015)</a:t>
            </a:r>
          </a:p>
          <a:p>
            <a:pPr marL="0" indent="0">
              <a:buNone/>
            </a:pPr>
            <a:endParaRPr lang="en-US" sz="1400" dirty="0"/>
          </a:p>
          <a:p>
            <a:endParaRPr lang="en-US" sz="1400" dirty="0"/>
          </a:p>
          <a:p>
            <a:endParaRPr lang="en-US" sz="1000" dirty="0"/>
          </a:p>
        </p:txBody>
      </p:sp>
      <p:sp>
        <p:nvSpPr>
          <p:cNvPr id="6" name="Rectangle 5"/>
          <p:cNvSpPr/>
          <p:nvPr/>
        </p:nvSpPr>
        <p:spPr>
          <a:xfrm>
            <a:off x="4800600" y="4582583"/>
            <a:ext cx="3845982" cy="3016211"/>
          </a:xfrm>
          <a:prstGeom prst="rect">
            <a:avLst/>
          </a:prstGeom>
        </p:spPr>
        <p:txBody>
          <a:bodyPr wrap="square">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sz="1400" dirty="0"/>
              <a:t>	</a:t>
            </a:r>
          </a:p>
          <a:p>
            <a:r>
              <a:rPr lang="en-US" sz="1400" dirty="0"/>
              <a:t>						</a:t>
            </a:r>
            <a:endParaRPr lang="en-US" sz="1000" dirty="0"/>
          </a:p>
        </p:txBody>
      </p:sp>
      <p:pic>
        <p:nvPicPr>
          <p:cNvPr id="7" name="Picture 2" descr="An external file that holds a picture, illustration, etc.&#10;Object name is ehp0113-000915f3.jpg"/>
          <p:cNvPicPr>
            <a:picLocks noGrp="1" noChangeAspect="1" noChangeArrowheads="1"/>
          </p:cNvPicPr>
          <p:nvPr>
            <p:ph sz="half" idx="2"/>
          </p:nvPr>
        </p:nvPicPr>
        <p:blipFill>
          <a:blip r:embed="rId3" cstate="print">
            <a:extLst>
              <a:ext uri="{BEBA8EAE-BF5A-486C-A8C5-ECC9F3942E4B}">
                <a14:imgProps xmlns:a14="http://schemas.microsoft.com/office/drawing/2010/main">
                  <a14:imgLayer r:embed="rId4">
                    <a14:imgEffect>
                      <a14:sharpenSoften amount="50000"/>
                    </a14:imgEffect>
                    <a14:imgEffect>
                      <a14:colorTemperature colorTemp="11200"/>
                    </a14:imgEffect>
                    <a14:imgEffect>
                      <a14:saturation sat="400000"/>
                    </a14:imgEffect>
                    <a14:imgEffect>
                      <a14:brightnessContrast contrast="-40000"/>
                    </a14:imgEffect>
                  </a14:imgLayer>
                </a14:imgProps>
              </a:ext>
              <a:ext uri="{28A0092B-C50C-407E-A947-70E740481C1C}">
                <a14:useLocalDpi xmlns:a14="http://schemas.microsoft.com/office/drawing/2010/main"/>
              </a:ext>
            </a:extLst>
          </a:blip>
          <a:srcRect t="4354" b="4354"/>
          <a:stretch>
            <a:fillRect/>
          </a:stretch>
        </p:blipFill>
        <p:spPr bwMode="auto">
          <a:xfrm>
            <a:off x="4903258" y="1445852"/>
            <a:ext cx="3877920" cy="4495461"/>
          </a:xfrm>
          <a:prstGeom prst="rect">
            <a:avLst/>
          </a:prstGeom>
          <a:noFill/>
          <a:ln w="57150" cmpd="sng">
            <a:solidFill>
              <a:schemeClr val="bg2"/>
            </a:solidFill>
          </a:ln>
        </p:spPr>
      </p:pic>
      <p:sp>
        <p:nvSpPr>
          <p:cNvPr id="9" name="Rectangle 8"/>
          <p:cNvSpPr/>
          <p:nvPr/>
        </p:nvSpPr>
        <p:spPr>
          <a:xfrm>
            <a:off x="4974167" y="3693583"/>
            <a:ext cx="4011080" cy="2708434"/>
          </a:xfrm>
          <a:prstGeom prst="rect">
            <a:avLst/>
          </a:prstGeom>
        </p:spPr>
        <p:txBody>
          <a:bodyPr wrap="square">
            <a:spAutoFit/>
          </a:bodyPr>
          <a:lstStyle/>
          <a:p>
            <a:pPr algn="ctr"/>
            <a:endParaRPr lang="en-US" sz="1000" dirty="0"/>
          </a:p>
          <a:p>
            <a:pPr algn="ctr"/>
            <a:endParaRPr lang="en-US" sz="1000" dirty="0"/>
          </a:p>
          <a:p>
            <a:pPr algn="ctr"/>
            <a:endParaRPr lang="en-US" sz="1000" dirty="0"/>
          </a:p>
          <a:p>
            <a:pPr algn="ctr"/>
            <a:endParaRPr lang="en-US" sz="1000" dirty="0"/>
          </a:p>
          <a:p>
            <a:pPr algn="ctr"/>
            <a:endParaRPr lang="en-US" sz="1000" dirty="0"/>
          </a:p>
          <a:p>
            <a:pPr algn="ctr"/>
            <a:endParaRPr lang="en-US" sz="1000" dirty="0"/>
          </a:p>
          <a:p>
            <a:pPr algn="ctr"/>
            <a:endParaRPr lang="en-US" sz="1000" dirty="0"/>
          </a:p>
          <a:p>
            <a:pPr algn="ctr"/>
            <a:endParaRPr lang="en-US" sz="1000" dirty="0"/>
          </a:p>
          <a:p>
            <a:pPr algn="ctr"/>
            <a:endParaRPr lang="en-US" sz="1000" dirty="0"/>
          </a:p>
          <a:p>
            <a:pPr algn="ctr"/>
            <a:endParaRPr lang="en-US" sz="1000" dirty="0"/>
          </a:p>
          <a:p>
            <a:pPr algn="ctr"/>
            <a:endParaRPr lang="en-US" sz="1000" dirty="0"/>
          </a:p>
          <a:p>
            <a:pPr algn="ctr"/>
            <a:endParaRPr lang="en-US" sz="1000" dirty="0"/>
          </a:p>
          <a:p>
            <a:pPr algn="ctr"/>
            <a:endParaRPr lang="en-US" sz="1000" dirty="0"/>
          </a:p>
          <a:p>
            <a:pPr algn="ctr"/>
            <a:endParaRPr lang="en-US" sz="1000" dirty="0"/>
          </a:p>
          <a:p>
            <a:pPr algn="ctr"/>
            <a:endParaRPr lang="en-US" sz="1000" dirty="0"/>
          </a:p>
          <a:p>
            <a:pPr algn="ctr"/>
            <a:r>
              <a:rPr lang="en-US" sz="1000" dirty="0"/>
              <a:t>(</a:t>
            </a:r>
            <a:r>
              <a:rPr lang="en-US" sz="1000" dirty="0" err="1"/>
              <a:t>Beggs</a:t>
            </a:r>
            <a:r>
              <a:rPr lang="en-US" sz="1000" dirty="0"/>
              <a:t> PJ, </a:t>
            </a:r>
            <a:r>
              <a:rPr lang="en-US" sz="1000" dirty="0" err="1"/>
              <a:t>Bambrick</a:t>
            </a:r>
            <a:r>
              <a:rPr lang="en-US" sz="1000" dirty="0"/>
              <a:t> HJ. </a:t>
            </a:r>
            <a:r>
              <a:rPr lang="en-US" sz="1000" i="1" dirty="0"/>
              <a:t>Environ Health </a:t>
            </a:r>
            <a:r>
              <a:rPr lang="en-US" sz="1000" i="1" dirty="0" err="1"/>
              <a:t>Perspect</a:t>
            </a:r>
            <a:r>
              <a:rPr lang="en-US" sz="1000" dirty="0"/>
              <a:t>, 2005)</a:t>
            </a:r>
          </a:p>
          <a:p>
            <a:pPr algn="ctr"/>
            <a:r>
              <a:rPr lang="en-US" sz="1000" dirty="0"/>
              <a:t>													</a:t>
            </a:r>
          </a:p>
        </p:txBody>
      </p:sp>
    </p:spTree>
    <p:extLst>
      <p:ext uri="{BB962C8B-B14F-4D97-AF65-F5344CB8AC3E}">
        <p14:creationId xmlns:p14="http://schemas.microsoft.com/office/powerpoint/2010/main" val="349019680"/>
      </p:ext>
    </p:extLst>
  </p:cSld>
  <p:clrMapOvr>
    <a:masterClrMapping/>
  </p:clrMapOvr>
  <mc:AlternateContent xmlns:mc="http://schemas.openxmlformats.org/markup-compatibility/2006" xmlns:p14="http://schemas.microsoft.com/office/powerpoint/2010/main">
    <mc:Choice Requires="p14">
      <p:transition spd="slow" p14:dur="2000" advTm="86629"/>
    </mc:Choice>
    <mc:Fallback xmlns="">
      <p:transition xmlns:p14="http://schemas.microsoft.com/office/powerpoint/2010/main" spd="slow" advTm="86629"/>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2967182" y="1267272"/>
            <a:ext cx="5349152" cy="39605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
        <p:nvSpPr>
          <p:cNvPr id="4099" name="Rectangle 3"/>
          <p:cNvSpPr>
            <a:spLocks noGrp="1" noChangeArrowheads="1"/>
          </p:cNvSpPr>
          <p:nvPr>
            <p:ph type="body" idx="4294967295"/>
          </p:nvPr>
        </p:nvSpPr>
        <p:spPr>
          <a:xfrm>
            <a:off x="323273" y="246529"/>
            <a:ext cx="8509000" cy="729190"/>
          </a:xfrm>
          <a:noFill/>
          <a:ln/>
        </p:spPr>
        <p:txBody>
          <a:bodyPr lIns="82058" tIns="41029" rIns="82058" bIns="41029">
            <a:spAutoFit/>
          </a:bodyPr>
          <a:lstStyle/>
          <a:p>
            <a:pPr marL="0" indent="0" algn="ctr">
              <a:spcBef>
                <a:spcPct val="0"/>
              </a:spcBef>
              <a:buNone/>
            </a:pPr>
            <a:endParaRPr lang="en-US" sz="1800" b="1" dirty="0">
              <a:solidFill>
                <a:schemeClr val="tx2"/>
              </a:solidFill>
            </a:endParaRPr>
          </a:p>
          <a:p>
            <a:pPr marL="0" indent="0" algn="ctr">
              <a:spcBef>
                <a:spcPct val="0"/>
              </a:spcBef>
              <a:buNone/>
            </a:pPr>
            <a:r>
              <a:rPr lang="en-US" sz="2400" b="1" dirty="0">
                <a:solidFill>
                  <a:schemeClr val="accent6"/>
                </a:solidFill>
                <a:latin typeface="Georgia"/>
                <a:cs typeface="Georgia"/>
              </a:rPr>
              <a:t>Predicted Increases in Grass Pollen</a:t>
            </a:r>
            <a:endParaRPr lang="en-US" sz="1800" b="1" dirty="0">
              <a:solidFill>
                <a:schemeClr val="tx2"/>
              </a:solidFill>
            </a:endParaRPr>
          </a:p>
        </p:txBody>
      </p:sp>
      <p:sp>
        <p:nvSpPr>
          <p:cNvPr id="4100" name="Text Box 4"/>
          <p:cNvSpPr txBox="1">
            <a:spLocks noChangeArrowheads="1"/>
          </p:cNvSpPr>
          <p:nvPr/>
        </p:nvSpPr>
        <p:spPr bwMode="auto">
          <a:xfrm>
            <a:off x="404091" y="5602941"/>
            <a:ext cx="8347364" cy="2521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spAutoFit/>
          </a:bodyPr>
          <a:lstStyle/>
          <a:p>
            <a:pPr eaLnBrk="1" hangingPunct="1"/>
            <a:r>
              <a:rPr lang="en-US" sz="1100" dirty="0"/>
              <a:t>						</a:t>
            </a:r>
            <a:r>
              <a:rPr lang="en-US" sz="1100" dirty="0" err="1"/>
              <a:t>Albertine</a:t>
            </a:r>
            <a:r>
              <a:rPr lang="en-US" sz="1100" dirty="0"/>
              <a:t> JM, et al. (2014) </a:t>
            </a:r>
            <a:r>
              <a:rPr lang="en-US" sz="1100" dirty="0" err="1"/>
              <a:t>PLoS</a:t>
            </a:r>
            <a:r>
              <a:rPr lang="en-US" sz="1100" dirty="0"/>
              <a:t> ONE 9(11)</a:t>
            </a:r>
          </a:p>
        </p:txBody>
      </p:sp>
      <p:pic>
        <p:nvPicPr>
          <p:cNvPr id="4101"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881091" y="5395636"/>
            <a:ext cx="2205182" cy="45944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1"/>
          <p:cNvSpPr/>
          <p:nvPr/>
        </p:nvSpPr>
        <p:spPr>
          <a:xfrm>
            <a:off x="323273" y="873197"/>
            <a:ext cx="2500297" cy="2554545"/>
          </a:xfrm>
          <a:prstGeom prst="rect">
            <a:avLst/>
          </a:prstGeom>
        </p:spPr>
        <p:txBody>
          <a:bodyPr wrap="square">
            <a:spAutoFit/>
          </a:bodyPr>
          <a:lstStyle/>
          <a:p>
            <a:endParaRPr lang="en-US" sz="1600" dirty="0"/>
          </a:p>
          <a:p>
            <a:endParaRPr lang="en-US" sz="1600" dirty="0"/>
          </a:p>
          <a:p>
            <a:endParaRPr lang="en-US" sz="1600" dirty="0"/>
          </a:p>
          <a:p>
            <a:endParaRPr lang="en-US" sz="1600" dirty="0"/>
          </a:p>
          <a:p>
            <a:endParaRPr lang="en-US" sz="1600" dirty="0"/>
          </a:p>
          <a:p>
            <a:r>
              <a:rPr lang="en-US" sz="1600" dirty="0">
                <a:solidFill>
                  <a:schemeClr val="tx2"/>
                </a:solidFill>
              </a:rPr>
              <a:t>Timothy grass grown at 800 ppm CO2 concentration produced 200% more pollen than plants grown at 400 ppm</a:t>
            </a:r>
            <a:r>
              <a:rPr lang="en-US" sz="1600" dirty="0"/>
              <a:t>.</a:t>
            </a:r>
          </a:p>
        </p:txBody>
      </p:sp>
    </p:spTree>
    <p:extLst>
      <p:ext uri="{BB962C8B-B14F-4D97-AF65-F5344CB8AC3E}">
        <p14:creationId xmlns:p14="http://schemas.microsoft.com/office/powerpoint/2010/main" val="11906244"/>
      </p:ext>
    </p:extLst>
  </p:cSld>
  <p:clrMapOvr>
    <a:masterClrMapping/>
  </p:clrMapOvr>
  <mc:AlternateContent xmlns:mc="http://schemas.openxmlformats.org/markup-compatibility/2006" xmlns:p14="http://schemas.microsoft.com/office/powerpoint/2010/main">
    <mc:Choice Requires="p14">
      <p:transition spd="slow" p14:dur="2000" advTm="28272"/>
    </mc:Choice>
    <mc:Fallback xmlns="">
      <p:transition xmlns:p14="http://schemas.microsoft.com/office/powerpoint/2010/main" spd="slow" advTm="28272"/>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01752" y="547991"/>
            <a:ext cx="8493120" cy="61494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endParaRPr lang="en-GB" sz="1500" b="1" dirty="0">
              <a:latin typeface="Arial" charset="0"/>
            </a:endParaRPr>
          </a:p>
        </p:txBody>
      </p:sp>
      <p:sp>
        <p:nvSpPr>
          <p:cNvPr id="3076" name="Text Box 4"/>
          <p:cNvSpPr txBox="1">
            <a:spLocks noChangeArrowheads="1"/>
          </p:cNvSpPr>
          <p:nvPr/>
        </p:nvSpPr>
        <p:spPr bwMode="auto">
          <a:xfrm>
            <a:off x="0" y="1461654"/>
            <a:ext cx="8985250" cy="619009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pPr algn="ctr"/>
            <a:endParaRPr lang="en-US" sz="1400" b="1" dirty="0"/>
          </a:p>
          <a:p>
            <a:pPr algn="ctr"/>
            <a:r>
              <a:rPr lang="en-US" sz="1400" b="1" dirty="0"/>
              <a:t>		1995-2013		</a:t>
            </a:r>
          </a:p>
          <a:p>
            <a:pPr algn="ctr"/>
            <a:r>
              <a:rPr lang="en-US" sz="1400" b="1" dirty="0"/>
              <a:t>	</a:t>
            </a:r>
            <a:r>
              <a:rPr lang="en-US" sz="1200" dirty="0"/>
              <a:t>			</a:t>
            </a:r>
          </a:p>
          <a:p>
            <a:pPr algn="ctr"/>
            <a:endParaRPr lang="en-US" sz="1200" dirty="0"/>
          </a:p>
          <a:p>
            <a:pPr algn="ctr"/>
            <a:endParaRPr lang="en-US" sz="1200" dirty="0"/>
          </a:p>
          <a:p>
            <a:pPr algn="ctr"/>
            <a:endParaRPr lang="en-US" sz="1200" dirty="0"/>
          </a:p>
          <a:p>
            <a:pPr algn="ctr"/>
            <a:r>
              <a:rPr lang="en-US" sz="1200" dirty="0"/>
              <a:t>																										</a:t>
            </a:r>
          </a:p>
          <a:p>
            <a:pPr algn="ctr"/>
            <a:endParaRPr lang="en-US" sz="1200" dirty="0"/>
          </a:p>
          <a:p>
            <a:pPr algn="ctr"/>
            <a:endParaRPr lang="en-US" sz="1200" dirty="0"/>
          </a:p>
          <a:p>
            <a:pPr algn="ctr"/>
            <a:endParaRPr lang="en-US" sz="1200" dirty="0"/>
          </a:p>
          <a:p>
            <a:pPr algn="ctr"/>
            <a:endParaRPr lang="en-US" sz="1200" dirty="0"/>
          </a:p>
          <a:p>
            <a:pPr algn="ctr"/>
            <a:endParaRPr lang="en-US" sz="1200" dirty="0"/>
          </a:p>
          <a:p>
            <a:pPr algn="ctr"/>
            <a:endParaRPr lang="en-US" sz="1200" dirty="0"/>
          </a:p>
          <a:p>
            <a:pPr algn="ctr"/>
            <a:endParaRPr lang="en-US" sz="1200" dirty="0"/>
          </a:p>
          <a:p>
            <a:pPr algn="ctr"/>
            <a:endParaRPr lang="en-US" sz="1200" dirty="0"/>
          </a:p>
          <a:p>
            <a:pPr algn="ctr"/>
            <a:endParaRPr lang="en-US" sz="1200" dirty="0"/>
          </a:p>
          <a:p>
            <a:pPr algn="ctr"/>
            <a:endParaRPr lang="en-US" sz="1200" dirty="0"/>
          </a:p>
          <a:p>
            <a:pPr algn="ctr"/>
            <a:endParaRPr lang="en-US" sz="1200" dirty="0"/>
          </a:p>
          <a:p>
            <a:pPr algn="ctr"/>
            <a:endParaRPr lang="en-US" sz="1200" dirty="0"/>
          </a:p>
          <a:p>
            <a:pPr algn="ctr"/>
            <a:endParaRPr lang="en-US" sz="1200" dirty="0"/>
          </a:p>
          <a:p>
            <a:pPr algn="ctr"/>
            <a:endParaRPr lang="en-US" sz="1200" dirty="0"/>
          </a:p>
          <a:p>
            <a:pPr algn="ctr"/>
            <a:endParaRPr lang="en-US" sz="1200" dirty="0"/>
          </a:p>
          <a:p>
            <a:pPr algn="ctr"/>
            <a:r>
              <a:rPr lang="en-US" sz="1200" dirty="0"/>
              <a:t>	</a:t>
            </a:r>
          </a:p>
        </p:txBody>
      </p:sp>
      <p:sp>
        <p:nvSpPr>
          <p:cNvPr id="2" name="Title 1"/>
          <p:cNvSpPr>
            <a:spLocks noGrp="1"/>
          </p:cNvSpPr>
          <p:nvPr>
            <p:ph type="title"/>
          </p:nvPr>
        </p:nvSpPr>
        <p:spPr>
          <a:xfrm>
            <a:off x="0" y="349251"/>
            <a:ext cx="9144000" cy="1333500"/>
          </a:xfrm>
        </p:spPr>
        <p:txBody>
          <a:bodyPr>
            <a:normAutofit/>
          </a:bodyPr>
          <a:lstStyle/>
          <a:p>
            <a:r>
              <a:rPr lang="en-US" sz="3200" dirty="0"/>
              <a:t>Longer Ragweed Pollen Season</a:t>
            </a:r>
          </a:p>
        </p:txBody>
      </p:sp>
      <p:sp>
        <p:nvSpPr>
          <p:cNvPr id="3" name="Content Placeholder 2"/>
          <p:cNvSpPr>
            <a:spLocks noGrp="1"/>
          </p:cNvSpPr>
          <p:nvPr>
            <p:ph sz="quarter" idx="1"/>
          </p:nvPr>
        </p:nvSpPr>
        <p:spPr>
          <a:xfrm flipV="1">
            <a:off x="301752" y="6383068"/>
            <a:ext cx="8683498" cy="45719"/>
          </a:xfrm>
        </p:spPr>
        <p:txBody>
          <a:bodyPr>
            <a:normAutofit fontScale="25000" lnSpcReduction="20000"/>
          </a:bodyPr>
          <a:lstStyle/>
          <a:p>
            <a:pPr marL="0" indent="0">
              <a:buNone/>
            </a:pPr>
            <a:endParaRPr lang="en-GB" sz="1400" dirty="0">
              <a:latin typeface="Arial" charset="0"/>
            </a:endParaRPr>
          </a:p>
          <a:p>
            <a:endParaRPr lang="en-GB" sz="1400" dirty="0">
              <a:latin typeface="Arial" charset="0"/>
            </a:endParaRPr>
          </a:p>
          <a:p>
            <a:pPr marL="0" indent="0">
              <a:buNone/>
            </a:pPr>
            <a:endParaRPr lang="en-GB" sz="1400" dirty="0">
              <a:latin typeface="Arial" charset="0"/>
            </a:endParaRPr>
          </a:p>
          <a:p>
            <a:endParaRPr lang="en-GB" sz="1400" dirty="0">
              <a:latin typeface="Arial" charset="0"/>
            </a:endParaRPr>
          </a:p>
          <a:p>
            <a:endParaRPr lang="en-GB" sz="1400" dirty="0">
              <a:latin typeface="Arial" charset="0"/>
            </a:endParaRPr>
          </a:p>
          <a:p>
            <a:endParaRPr lang="en-GB" sz="1400" dirty="0">
              <a:latin typeface="Arial" charset="0"/>
            </a:endParaRPr>
          </a:p>
          <a:p>
            <a:pPr marL="0" indent="0">
              <a:buNone/>
            </a:pPr>
            <a:endParaRPr lang="en-GB" sz="1400" dirty="0">
              <a:latin typeface="Arial" charset="0"/>
            </a:endParaRPr>
          </a:p>
          <a:p>
            <a:pPr marL="0" indent="0" algn="ctr">
              <a:buNone/>
            </a:pPr>
            <a:endParaRPr lang="en-GB" sz="1400" dirty="0">
              <a:latin typeface="Arial" charset="0"/>
            </a:endParaRPr>
          </a:p>
          <a:p>
            <a:pPr marL="0" indent="0">
              <a:buNone/>
            </a:pPr>
            <a:r>
              <a:rPr lang="en-GB" sz="1200" dirty="0">
                <a:latin typeface="Arial" charset="0"/>
              </a:rPr>
              <a:t>	</a:t>
            </a:r>
          </a:p>
          <a:p>
            <a:pPr marL="0" indent="0">
              <a:buNone/>
            </a:pPr>
            <a:endParaRPr lang="en-GB" sz="1200" dirty="0">
              <a:latin typeface="Arial" charset="0"/>
            </a:endParaRPr>
          </a:p>
          <a:p>
            <a:pPr marL="0" indent="0">
              <a:buNone/>
            </a:pPr>
            <a:endParaRPr lang="en-GB" sz="1200" dirty="0">
              <a:latin typeface="Arial" charset="0"/>
            </a:endParaRPr>
          </a:p>
          <a:p>
            <a:pPr marL="0" indent="0">
              <a:buNone/>
            </a:pPr>
            <a:endParaRPr lang="en-GB" sz="1200" dirty="0">
              <a:latin typeface="Arial" charset="0"/>
            </a:endParaRPr>
          </a:p>
          <a:p>
            <a:pPr marL="0" indent="0">
              <a:buNone/>
            </a:pPr>
            <a:endParaRPr lang="en-GB" sz="1200" dirty="0">
              <a:latin typeface="Arial" charset="0"/>
            </a:endParaRPr>
          </a:p>
          <a:p>
            <a:pPr marL="0" indent="0">
              <a:buNone/>
            </a:pPr>
            <a:endParaRPr lang="en-GB" sz="1200" dirty="0">
              <a:latin typeface="Arial" charset="0"/>
            </a:endParaRPr>
          </a:p>
          <a:p>
            <a:pPr marL="0" indent="0">
              <a:buNone/>
            </a:pPr>
            <a:endParaRPr lang="en-GB" sz="1200" dirty="0">
              <a:latin typeface="Arial" charset="0"/>
            </a:endParaRPr>
          </a:p>
          <a:p>
            <a:pPr marL="0" indent="0">
              <a:buNone/>
            </a:pPr>
            <a:endParaRPr lang="en-GB" sz="1200" dirty="0">
              <a:latin typeface="Arial" charset="0"/>
            </a:endParaRPr>
          </a:p>
          <a:p>
            <a:pPr marL="0" indent="0">
              <a:buNone/>
            </a:pPr>
            <a:endParaRPr lang="en-GB" sz="1200" dirty="0">
              <a:latin typeface="Arial" charset="0"/>
            </a:endParaRPr>
          </a:p>
          <a:p>
            <a:pPr marL="0" indent="0">
              <a:buNone/>
            </a:pPr>
            <a:endParaRPr lang="en-GB" sz="1200" dirty="0">
              <a:latin typeface="Arial" charset="0"/>
            </a:endParaRPr>
          </a:p>
          <a:p>
            <a:pPr marL="0" indent="0">
              <a:buNone/>
            </a:pPr>
            <a:endParaRPr lang="en-GB" sz="1200" dirty="0">
              <a:latin typeface="Arial" charset="0"/>
            </a:endParaRPr>
          </a:p>
          <a:p>
            <a:pPr marL="0" indent="0" algn="ctr">
              <a:buNone/>
            </a:pPr>
            <a:r>
              <a:rPr lang="en-GB" sz="1200" dirty="0">
                <a:latin typeface="Arial" charset="0"/>
              </a:rPr>
              <a:t>	</a:t>
            </a:r>
            <a:endParaRPr lang="en-GB" sz="1400" dirty="0">
              <a:latin typeface="Arial"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50265" y="1413119"/>
            <a:ext cx="4643152" cy="4534286"/>
          </a:xfrm>
          <a:prstGeom prst="rect">
            <a:avLst/>
          </a:prstGeom>
          <a:ln w="38100" cap="sq">
            <a:solidFill>
              <a:schemeClr val="accent2"/>
            </a:solidFill>
            <a:prstDash val="solid"/>
            <a:miter lim="800000"/>
          </a:ln>
          <a:effectLst>
            <a:outerShdw blurRad="50800" dist="38100" dir="2700000" algn="tl" rotWithShape="0">
              <a:srgbClr val="000000">
                <a:alpha val="43000"/>
              </a:srgbClr>
            </a:outerShdw>
          </a:effectLst>
        </p:spPr>
      </p:pic>
      <p:sp>
        <p:nvSpPr>
          <p:cNvPr id="10" name="Rectangle 9"/>
          <p:cNvSpPr/>
          <p:nvPr/>
        </p:nvSpPr>
        <p:spPr>
          <a:xfrm>
            <a:off x="2127250" y="5947405"/>
            <a:ext cx="4730750" cy="246221"/>
          </a:xfrm>
          <a:prstGeom prst="rect">
            <a:avLst/>
          </a:prstGeom>
        </p:spPr>
        <p:txBody>
          <a:bodyPr wrap="square">
            <a:spAutoFit/>
          </a:bodyPr>
          <a:lstStyle/>
          <a:p>
            <a:r>
              <a:rPr lang="en-US" sz="1000" dirty="0"/>
              <a:t>http://nca2014.globalchange.gov/report/sectors/human-health#intro-section-2</a:t>
            </a:r>
          </a:p>
        </p:txBody>
      </p:sp>
    </p:spTree>
    <p:extLst>
      <p:ext uri="{BB962C8B-B14F-4D97-AF65-F5344CB8AC3E}">
        <p14:creationId xmlns:p14="http://schemas.microsoft.com/office/powerpoint/2010/main" val="191121595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0"/>
            <a:ext cx="8229600" cy="1173795"/>
          </a:xfrm>
        </p:spPr>
        <p:txBody>
          <a:bodyPr/>
          <a:lstStyle/>
          <a:p>
            <a:r>
              <a:rPr lang="en-US" dirty="0"/>
              <a:t>Robert’s Story</a:t>
            </a:r>
          </a:p>
        </p:txBody>
      </p:sp>
      <p:sp>
        <p:nvSpPr>
          <p:cNvPr id="3" name="Content Placeholder 2"/>
          <p:cNvSpPr>
            <a:spLocks noGrp="1"/>
          </p:cNvSpPr>
          <p:nvPr>
            <p:ph sz="half" idx="1"/>
          </p:nvPr>
        </p:nvSpPr>
        <p:spPr>
          <a:xfrm>
            <a:off x="457200" y="1650045"/>
            <a:ext cx="4038600" cy="4689371"/>
          </a:xfrm>
        </p:spPr>
        <p:txBody>
          <a:bodyPr>
            <a:normAutofit fontScale="92500" lnSpcReduction="10000"/>
          </a:bodyPr>
          <a:lstStyle/>
          <a:p>
            <a:r>
              <a:rPr lang="en-US" dirty="0"/>
              <a:t>14 year old boy in Virginia.</a:t>
            </a:r>
          </a:p>
          <a:p>
            <a:r>
              <a:rPr lang="en-US" dirty="0"/>
              <a:t>Presented 9/2015 with rash.</a:t>
            </a:r>
          </a:p>
          <a:p>
            <a:r>
              <a:rPr lang="en-US" dirty="0"/>
              <a:t>Diagnosed with </a:t>
            </a:r>
            <a:r>
              <a:rPr lang="en-US" dirty="0" err="1"/>
              <a:t>urticaria</a:t>
            </a:r>
            <a:r>
              <a:rPr lang="en-US" dirty="0"/>
              <a:t>.</a:t>
            </a:r>
          </a:p>
          <a:p>
            <a:r>
              <a:rPr lang="en-US" dirty="0"/>
              <a:t>Returned 3/16 with swollen, painful knees.</a:t>
            </a:r>
          </a:p>
          <a:p>
            <a:r>
              <a:rPr lang="en-US" dirty="0"/>
              <a:t>Diagnosed with Lyme, treated with Doxycycline.</a:t>
            </a:r>
          </a:p>
          <a:p>
            <a:r>
              <a:rPr lang="en-US" dirty="0"/>
              <a:t>Developed pill esophagitis and severe sunburn. </a:t>
            </a:r>
          </a:p>
          <a:p>
            <a:pPr marL="0" indent="0">
              <a:buNone/>
            </a:pPr>
            <a:endParaRPr lang="en-US" dirty="0"/>
          </a:p>
        </p:txBody>
      </p:sp>
      <p:sp>
        <p:nvSpPr>
          <p:cNvPr id="4" name="Content Placeholder 3"/>
          <p:cNvSpPr>
            <a:spLocks noGrp="1"/>
          </p:cNvSpPr>
          <p:nvPr>
            <p:ph sz="half" idx="2"/>
          </p:nvPr>
        </p:nvSpPr>
        <p:spPr/>
        <p:txBody>
          <a:bodyPr/>
          <a:lstStyle/>
          <a:p>
            <a:endParaRPr lang="en-US" dirty="0"/>
          </a:p>
        </p:txBody>
      </p:sp>
      <p:pic>
        <p:nvPicPr>
          <p:cNvPr id="5" name="Picture 4" descr="jabfm585207.fig2.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10536" y="2194560"/>
            <a:ext cx="4327289" cy="3340523"/>
          </a:xfrm>
          <a:prstGeom prst="rect">
            <a:avLst/>
          </a:prstGeom>
        </p:spPr>
      </p:pic>
    </p:spTree>
    <p:extLst>
      <p:ext uri="{BB962C8B-B14F-4D97-AF65-F5344CB8AC3E}">
        <p14:creationId xmlns:p14="http://schemas.microsoft.com/office/powerpoint/2010/main" val="3592139968"/>
      </p:ext>
    </p:extLst>
  </p:cSld>
  <p:clrMapOvr>
    <a:masterClrMapping/>
  </p:clrMapOvr>
  <mc:AlternateContent xmlns:mc="http://schemas.openxmlformats.org/markup-compatibility/2006" xmlns:p14="http://schemas.microsoft.com/office/powerpoint/2010/main">
    <mc:Choice Requires="p14">
      <p:transition spd="slow" p14:dur="2000" advTm="38245"/>
    </mc:Choice>
    <mc:Fallback xmlns="">
      <p:transition xmlns:p14="http://schemas.microsoft.com/office/powerpoint/2010/main" spd="slow" advTm="3824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092529"/>
          </a:xfrm>
        </p:spPr>
        <p:txBody>
          <a:bodyPr/>
          <a:lstStyle/>
          <a:p>
            <a:r>
              <a:rPr lang="en-US" dirty="0"/>
              <a:t>Lyme Disease Range Expansion</a:t>
            </a:r>
          </a:p>
        </p:txBody>
      </p:sp>
      <p:sp>
        <p:nvSpPr>
          <p:cNvPr id="3" name="Content Placeholder 2"/>
          <p:cNvSpPr>
            <a:spLocks noGrp="1"/>
          </p:cNvSpPr>
          <p:nvPr>
            <p:ph sz="quarter" idx="1"/>
          </p:nvPr>
        </p:nvSpPr>
        <p:spPr>
          <a:xfrm>
            <a:off x="124736" y="1595981"/>
            <a:ext cx="8711416" cy="4743435"/>
          </a:xfrm>
        </p:spPr>
        <p:txBody>
          <a:bodyPr>
            <a:normAutofit lnSpcReduction="10000"/>
          </a:bodyPr>
          <a:lstStyle/>
          <a:p>
            <a:pPr marL="0" indent="0">
              <a:buNone/>
            </a:pPr>
            <a:endParaRPr lang="en-US" dirty="0"/>
          </a:p>
          <a:p>
            <a:r>
              <a:rPr lang="en-US" sz="2400" dirty="0"/>
              <a:t>Boys 5-9 years at greatest risk.</a:t>
            </a:r>
          </a:p>
          <a:p>
            <a:endParaRPr lang="en-US" sz="2400" dirty="0"/>
          </a:p>
          <a:p>
            <a:r>
              <a:rPr lang="en-US" sz="2400" dirty="0"/>
              <a:t>Carried by </a:t>
            </a:r>
            <a:r>
              <a:rPr lang="en-US" sz="2400" dirty="0" err="1"/>
              <a:t>Ixodes</a:t>
            </a:r>
            <a:r>
              <a:rPr lang="en-US" sz="2400" dirty="0"/>
              <a:t> </a:t>
            </a:r>
            <a:r>
              <a:rPr lang="en-US" sz="2400" dirty="0" err="1"/>
              <a:t>Scapularis</a:t>
            </a:r>
            <a:r>
              <a:rPr lang="en-US" sz="2400" dirty="0"/>
              <a:t> tick.</a:t>
            </a:r>
            <a:r>
              <a:rPr lang="en-US" sz="2600" dirty="0"/>
              <a:t>	</a:t>
            </a:r>
          </a:p>
          <a:p>
            <a:pPr marL="0" indent="0">
              <a:buNone/>
            </a:pPr>
            <a:endParaRPr lang="en-US" sz="2600" dirty="0"/>
          </a:p>
          <a:p>
            <a:r>
              <a:rPr lang="en-US" sz="2400" dirty="0" err="1"/>
              <a:t>Ixodes</a:t>
            </a:r>
            <a:r>
              <a:rPr lang="en-US" sz="2400" dirty="0"/>
              <a:t> </a:t>
            </a:r>
            <a:r>
              <a:rPr lang="en-US" sz="2400" dirty="0" err="1"/>
              <a:t>Scapularis</a:t>
            </a:r>
            <a:r>
              <a:rPr lang="en-US" sz="2400" dirty="0"/>
              <a:t> has expanded its range Northward and brought Lyme Disease with it.</a:t>
            </a:r>
          </a:p>
          <a:p>
            <a:pPr marL="0" indent="0">
              <a:buNone/>
            </a:pPr>
            <a:r>
              <a:rPr lang="en-US" sz="2600" dirty="0"/>
              <a:t> </a:t>
            </a:r>
          </a:p>
          <a:p>
            <a:r>
              <a:rPr lang="en-US" sz="2400" dirty="0"/>
              <a:t>This has occurred coincident to, or after, rise in temperature in these regions, but not before.  </a:t>
            </a:r>
          </a:p>
          <a:p>
            <a:pPr marL="0" indent="0">
              <a:buNone/>
            </a:pPr>
            <a:r>
              <a:rPr lang="en-US" sz="2600" dirty="0"/>
              <a:t>   </a:t>
            </a:r>
            <a:r>
              <a:rPr lang="en-US" sz="1400" dirty="0"/>
              <a:t>(Ogden, </a:t>
            </a:r>
            <a:r>
              <a:rPr lang="en-US" sz="1400" i="1" dirty="0" err="1"/>
              <a:t>Int</a:t>
            </a:r>
            <a:r>
              <a:rPr lang="en-US" sz="1400" i="1" dirty="0"/>
              <a:t> J Health </a:t>
            </a:r>
            <a:r>
              <a:rPr lang="en-US" sz="1400" i="1" dirty="0" err="1"/>
              <a:t>Geogr</a:t>
            </a:r>
            <a:r>
              <a:rPr lang="en-US" sz="1400" dirty="0"/>
              <a:t> 2008;  Ogden, </a:t>
            </a:r>
            <a:r>
              <a:rPr lang="en-US" sz="1400" i="1" dirty="0"/>
              <a:t>Environ Health </a:t>
            </a:r>
            <a:r>
              <a:rPr lang="en-US" sz="1400" i="1" dirty="0" err="1"/>
              <a:t>Perspect</a:t>
            </a:r>
            <a:r>
              <a:rPr lang="en-US" sz="1400" i="1" dirty="0"/>
              <a:t>,</a:t>
            </a:r>
            <a:r>
              <a:rPr lang="en-US" sz="1400" dirty="0"/>
              <a:t> 2014)</a:t>
            </a:r>
          </a:p>
          <a:p>
            <a:endParaRPr lang="en-US" sz="1700" dirty="0"/>
          </a:p>
          <a:p>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endParaRPr lang="en-US" sz="1200" dirty="0"/>
          </a:p>
          <a:p>
            <a:endParaRPr lang="en-US" sz="1200" dirty="0"/>
          </a:p>
        </p:txBody>
      </p:sp>
      <p:sp>
        <p:nvSpPr>
          <p:cNvPr id="4" name="Content Placeholder 3"/>
          <p:cNvSpPr>
            <a:spLocks noGrp="1"/>
          </p:cNvSpPr>
          <p:nvPr>
            <p:ph sz="half" idx="4294967295"/>
          </p:nvPr>
        </p:nvSpPr>
        <p:spPr>
          <a:xfrm>
            <a:off x="6720416" y="1809750"/>
            <a:ext cx="2423584" cy="2528888"/>
          </a:xfrm>
        </p:spPr>
        <p:txBody>
          <a:bodyPr>
            <a:normAutofit/>
          </a:bodyPr>
          <a:lstStyle/>
          <a:p>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r>
              <a:rPr lang="en-US" sz="1200" dirty="0"/>
              <a:t>		</a:t>
            </a:r>
          </a:p>
          <a:p>
            <a:pPr marL="0" indent="0">
              <a:buNone/>
            </a:pPr>
            <a:r>
              <a:rPr lang="en-US" sz="900" dirty="0"/>
              <a:t>Source: </a:t>
            </a:r>
            <a:r>
              <a:rPr lang="en-US" sz="900" dirty="0" err="1"/>
              <a:t>phil.cdc.gov</a:t>
            </a:r>
            <a:endParaRPr lang="en-US" sz="900" dirty="0"/>
          </a:p>
          <a:p>
            <a:pPr marL="0" indent="0">
              <a:buNone/>
            </a:pPr>
            <a:r>
              <a:rPr lang="en-US" sz="1000" dirty="0"/>
              <a:t>	</a:t>
            </a:r>
            <a:endParaRPr lang="en-US" sz="1200" dirty="0"/>
          </a:p>
          <a:p>
            <a:endParaRPr lang="en-US" sz="1200" dirty="0"/>
          </a:p>
          <a:p>
            <a:pPr marL="0" indent="0">
              <a:buNone/>
            </a:pPr>
            <a:endParaRPr lang="en-US" sz="1200" dirty="0"/>
          </a:p>
          <a:p>
            <a:pPr marL="0" indent="0">
              <a:buNone/>
            </a:pPr>
            <a:endParaRPr lang="en-US" sz="1200" dirty="0"/>
          </a:p>
          <a:p>
            <a:endParaRPr lang="en-US" sz="1200" dirty="0"/>
          </a:p>
          <a:p>
            <a:endParaRPr lang="en-US" sz="1200" dirty="0"/>
          </a:p>
          <a:p>
            <a:pPr marL="1463040" lvl="5" indent="0">
              <a:buNone/>
            </a:pPr>
            <a:endParaRPr lang="en-US" sz="300" dirty="0"/>
          </a:p>
          <a:p>
            <a:pPr marL="0" indent="0">
              <a:buNone/>
            </a:pPr>
            <a:endParaRPr lang="en-US" dirty="0"/>
          </a:p>
        </p:txBody>
      </p:sp>
      <p:pic>
        <p:nvPicPr>
          <p:cNvPr id="6" name="Picture 5" descr="boy in woods.tiff"/>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166782" y="1327452"/>
            <a:ext cx="1553634" cy="2347439"/>
          </a:xfrm>
          <a:prstGeom prst="rect">
            <a:avLst/>
          </a:prstGeom>
        </p:spPr>
      </p:pic>
    </p:spTree>
    <p:extLst>
      <p:ext uri="{BB962C8B-B14F-4D97-AF65-F5344CB8AC3E}">
        <p14:creationId xmlns:p14="http://schemas.microsoft.com/office/powerpoint/2010/main" val="2643299050"/>
      </p:ext>
    </p:extLst>
  </p:cSld>
  <p:clrMapOvr>
    <a:masterClrMapping/>
  </p:clrMapOvr>
  <mc:AlternateContent xmlns:mc="http://schemas.openxmlformats.org/markup-compatibility/2006" xmlns:p14="http://schemas.microsoft.com/office/powerpoint/2010/main">
    <mc:Choice Requires="p14">
      <p:transition spd="slow" p14:dur="2000" advTm="26497"/>
    </mc:Choice>
    <mc:Fallback xmlns="">
      <p:transition xmlns:p14="http://schemas.microsoft.com/office/powerpoint/2010/main" spd="slow" advTm="26497"/>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3222"/>
            <a:ext cx="8229600" cy="1749307"/>
          </a:xfrm>
        </p:spPr>
        <p:txBody>
          <a:bodyPr/>
          <a:lstStyle/>
          <a:p>
            <a:r>
              <a:rPr lang="en-US" dirty="0"/>
              <a:t>Lyme Disease in the U.S.</a:t>
            </a:r>
          </a:p>
        </p:txBody>
      </p:sp>
      <p:sp>
        <p:nvSpPr>
          <p:cNvPr id="5" name="Rectangle 4"/>
          <p:cNvSpPr/>
          <p:nvPr/>
        </p:nvSpPr>
        <p:spPr>
          <a:xfrm rot="10800000" flipV="1">
            <a:off x="127000" y="3536725"/>
            <a:ext cx="8437562" cy="2739211"/>
          </a:xfrm>
          <a:prstGeom prst="rect">
            <a:avLst/>
          </a:prstGeom>
        </p:spPr>
        <p:txBody>
          <a:bodyPr wrap="square">
            <a:spAutoFit/>
          </a:bodyPr>
          <a:lstStyle/>
          <a:p>
            <a:endParaRPr lang="en-US" dirty="0"/>
          </a:p>
          <a:p>
            <a:endParaRPr lang="en-US" dirty="0"/>
          </a:p>
          <a:p>
            <a:endParaRPr lang="en-US" dirty="0"/>
          </a:p>
          <a:p>
            <a:endParaRPr lang="en-US" dirty="0"/>
          </a:p>
          <a:p>
            <a:endParaRPr lang="en-US" dirty="0"/>
          </a:p>
          <a:p>
            <a:endParaRPr lang="en-US" dirty="0"/>
          </a:p>
          <a:p>
            <a:endParaRPr lang="en-US" sz="1600" dirty="0"/>
          </a:p>
          <a:p>
            <a:endParaRPr lang="en-US" sz="1600" dirty="0"/>
          </a:p>
          <a:p>
            <a:r>
              <a:rPr lang="en-US" sz="1600" dirty="0"/>
              <a:t>Among the states where Lyme disease is most common, New Hampshire and Vermont have experienced the largest increases in reported cases.</a:t>
            </a:r>
          </a:p>
        </p:txBody>
      </p:sp>
      <p:pic>
        <p:nvPicPr>
          <p:cNvPr id="7" name="Content Placeholder 6" descr="lyme-map-download-2015.png"/>
          <p:cNvPicPr>
            <a:picLocks noGrp="1" noChangeAspect="1"/>
          </p:cNvPicPr>
          <p:nvPr>
            <p:ph sz="quarter" idx="1"/>
          </p:nvPr>
        </p:nvPicPr>
        <p:blipFill>
          <a:blip r:embed="rId3" cstate="print">
            <a:extLst>
              <a:ext uri="{28A0092B-C50C-407E-A947-70E740481C1C}">
                <a14:useLocalDpi xmlns:a14="http://schemas.microsoft.com/office/drawing/2010/main"/>
              </a:ext>
            </a:extLst>
          </a:blip>
          <a:srcRect t="3820" b="3820"/>
          <a:stretch>
            <a:fillRect/>
          </a:stretch>
        </p:blipFill>
        <p:spPr>
          <a:xfrm>
            <a:off x="3968873" y="2145562"/>
            <a:ext cx="5175127" cy="2782326"/>
          </a:xfrm>
        </p:spPr>
      </p:pic>
      <p:pic>
        <p:nvPicPr>
          <p:cNvPr id="8" name="Picture 7" descr="Lyme Incidence Map.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1752" y="1505786"/>
            <a:ext cx="3758027" cy="4066520"/>
          </a:xfrm>
          <a:prstGeom prst="rect">
            <a:avLst/>
          </a:prstGeom>
        </p:spPr>
      </p:pic>
    </p:spTree>
    <p:extLst>
      <p:ext uri="{BB962C8B-B14F-4D97-AF65-F5344CB8AC3E}">
        <p14:creationId xmlns:p14="http://schemas.microsoft.com/office/powerpoint/2010/main" val="2287056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4.medium.gi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73934" y="1679955"/>
            <a:ext cx="5719510" cy="37306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p:cNvSpPr/>
          <p:nvPr/>
        </p:nvSpPr>
        <p:spPr>
          <a:xfrm>
            <a:off x="381000" y="2690336"/>
            <a:ext cx="8534400" cy="3139321"/>
          </a:xfrm>
          <a:prstGeom prst="rect">
            <a:avLst/>
          </a:prstGeom>
        </p:spPr>
        <p:txBody>
          <a:bodyPr wrap="square">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8" name="Title 7"/>
          <p:cNvSpPr>
            <a:spLocks noGrp="1"/>
          </p:cNvSpPr>
          <p:nvPr>
            <p:ph type="title"/>
          </p:nvPr>
        </p:nvSpPr>
        <p:spPr>
          <a:xfrm>
            <a:off x="1" y="228600"/>
            <a:ext cx="9049030" cy="1195770"/>
          </a:xfrm>
        </p:spPr>
        <p:txBody>
          <a:bodyPr>
            <a:noAutofit/>
          </a:bodyPr>
          <a:lstStyle/>
          <a:p>
            <a:r>
              <a:rPr lang="en-US" sz="2800" dirty="0"/>
              <a:t>Warmer Winters Lead to Earlier Lyme Season </a:t>
            </a:r>
          </a:p>
        </p:txBody>
      </p:sp>
      <p:sp>
        <p:nvSpPr>
          <p:cNvPr id="2" name="Content Placeholder 1"/>
          <p:cNvSpPr>
            <a:spLocks noGrp="1"/>
          </p:cNvSpPr>
          <p:nvPr>
            <p:ph sz="quarter" idx="1"/>
          </p:nvPr>
        </p:nvSpPr>
        <p:spPr>
          <a:xfrm>
            <a:off x="301752" y="2690336"/>
            <a:ext cx="8503920" cy="3739571"/>
          </a:xfrm>
        </p:spPr>
        <p:txBody>
          <a:bodyPr>
            <a:normAutofit lnSpcReduction="10000"/>
          </a:bodyPr>
          <a:lstStyle/>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r>
              <a:rPr lang="en-US" sz="1600" dirty="0"/>
              <a:t>Beginning week of Lyme disease season across all states and years as a function of the cumulative growing degree days (GDD) above 10°C.  </a:t>
            </a:r>
            <a:r>
              <a:rPr lang="en-US" sz="1400" dirty="0"/>
              <a:t>Moore, SM et al. </a:t>
            </a:r>
            <a:r>
              <a:rPr lang="en-US" sz="1400" i="1" dirty="0"/>
              <a:t>Am J Trop Med </a:t>
            </a:r>
            <a:r>
              <a:rPr lang="en-US" sz="1400" i="1" dirty="0" err="1"/>
              <a:t>Hyg</a:t>
            </a:r>
            <a:r>
              <a:rPr lang="en-US" sz="1400" i="1" dirty="0"/>
              <a:t>, </a:t>
            </a:r>
            <a:r>
              <a:rPr lang="en-US" sz="1400" dirty="0"/>
              <a:t>2014</a:t>
            </a:r>
          </a:p>
          <a:p>
            <a:pPr marL="0" indent="0">
              <a:buNone/>
            </a:pPr>
            <a:endParaRPr lang="en-US" dirty="0"/>
          </a:p>
        </p:txBody>
      </p:sp>
    </p:spTree>
    <p:extLst>
      <p:ext uri="{BB962C8B-B14F-4D97-AF65-F5344CB8AC3E}">
        <p14:creationId xmlns:p14="http://schemas.microsoft.com/office/powerpoint/2010/main" val="180224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9168"/>
            <a:ext cx="8229600" cy="1563362"/>
          </a:xfrm>
        </p:spPr>
        <p:txBody>
          <a:bodyPr/>
          <a:lstStyle/>
          <a:p>
            <a:r>
              <a:rPr lang="en-US" dirty="0"/>
              <a:t>Some Like it Hot</a:t>
            </a:r>
          </a:p>
        </p:txBody>
      </p:sp>
      <p:sp>
        <p:nvSpPr>
          <p:cNvPr id="19" name="Content Placeholder 18"/>
          <p:cNvSpPr>
            <a:spLocks noGrp="1"/>
          </p:cNvSpPr>
          <p:nvPr>
            <p:ph idx="1"/>
          </p:nvPr>
        </p:nvSpPr>
        <p:spPr>
          <a:xfrm>
            <a:off x="457200" y="1703917"/>
            <a:ext cx="8229600" cy="4635500"/>
          </a:xfrm>
        </p:spPr>
        <p:txBody>
          <a:bodyPr>
            <a:normAutofit/>
          </a:bodyPr>
          <a:lstStyle/>
          <a:p>
            <a:pPr marL="0" indent="0" algn="ctr">
              <a:buNone/>
            </a:pPr>
            <a:r>
              <a:rPr lang="en-US" sz="2000" b="1" dirty="0" err="1"/>
              <a:t>Aedes</a:t>
            </a:r>
            <a:r>
              <a:rPr lang="en-US" sz="2000" b="1" dirty="0"/>
              <a:t> Mosquitoes</a:t>
            </a:r>
          </a:p>
          <a:p>
            <a:r>
              <a:rPr lang="en-US" sz="2000" dirty="0"/>
              <a:t>Primary vectors for Dengue, </a:t>
            </a:r>
            <a:r>
              <a:rPr lang="en-US" sz="2000" dirty="0" err="1"/>
              <a:t>Chikungunya</a:t>
            </a:r>
            <a:r>
              <a:rPr lang="en-US" sz="2000" dirty="0"/>
              <a:t> and </a:t>
            </a:r>
            <a:r>
              <a:rPr lang="en-US" sz="2000" dirty="0" err="1"/>
              <a:t>Zika</a:t>
            </a:r>
            <a:r>
              <a:rPr lang="en-US" sz="2000" dirty="0"/>
              <a:t>.</a:t>
            </a:r>
          </a:p>
          <a:p>
            <a:pPr marL="0" indent="0">
              <a:buNone/>
            </a:pPr>
            <a:r>
              <a:rPr lang="en-US" sz="2000" dirty="0"/>
              <a:t> </a:t>
            </a:r>
          </a:p>
          <a:p>
            <a:r>
              <a:rPr lang="en-US" sz="2000" dirty="0"/>
              <a:t>Currently widest distribution ever recorded, extensive in all continents.</a:t>
            </a:r>
          </a:p>
          <a:p>
            <a:pPr marL="0" indent="0">
              <a:buNone/>
            </a:pPr>
            <a:r>
              <a:rPr lang="en-US" sz="1300" dirty="0"/>
              <a:t>	(Kramer M et al,</a:t>
            </a:r>
            <a:r>
              <a:rPr lang="en-US" sz="1300" i="1" dirty="0"/>
              <a:t> </a:t>
            </a:r>
            <a:r>
              <a:rPr lang="en-US" sz="1300" i="1" dirty="0" err="1"/>
              <a:t>eLife</a:t>
            </a:r>
            <a:r>
              <a:rPr lang="en-US" sz="1300" dirty="0"/>
              <a:t>, 2015)</a:t>
            </a:r>
          </a:p>
          <a:p>
            <a:pPr marL="0" indent="0">
              <a:buNone/>
            </a:pPr>
            <a:endParaRPr lang="en-US" sz="1300" dirty="0"/>
          </a:p>
          <a:p>
            <a:r>
              <a:rPr lang="en-US" sz="2000" dirty="0"/>
              <a:t>Climate change can: </a:t>
            </a:r>
          </a:p>
          <a:p>
            <a:pPr lvl="1"/>
            <a:r>
              <a:rPr lang="en-US" sz="1700" dirty="0"/>
              <a:t>expand vector range </a:t>
            </a:r>
          </a:p>
          <a:p>
            <a:pPr lvl="1"/>
            <a:r>
              <a:rPr lang="en-US" sz="1700" dirty="0"/>
              <a:t>extend the transmission season </a:t>
            </a:r>
          </a:p>
          <a:p>
            <a:pPr lvl="1"/>
            <a:r>
              <a:rPr lang="en-US" sz="1700" dirty="0"/>
              <a:t>shorten mosquito life cycle </a:t>
            </a:r>
          </a:p>
          <a:p>
            <a:pPr lvl="1"/>
            <a:r>
              <a:rPr lang="en-US" sz="1700" dirty="0"/>
              <a:t>reduce time to mosquito infectivity</a:t>
            </a:r>
          </a:p>
          <a:p>
            <a:pPr marL="0" indent="0">
              <a:buNone/>
            </a:pPr>
            <a:r>
              <a:rPr lang="en-US" sz="1300" dirty="0"/>
              <a:t>	(</a:t>
            </a:r>
            <a:r>
              <a:rPr lang="en-US" sz="1300" dirty="0" err="1"/>
              <a:t>Sirisena</a:t>
            </a:r>
            <a:r>
              <a:rPr lang="en-US" sz="1300" dirty="0"/>
              <a:t> P, </a:t>
            </a:r>
            <a:r>
              <a:rPr lang="en-US" sz="1300" i="1" dirty="0" err="1"/>
              <a:t>Int</a:t>
            </a:r>
            <a:r>
              <a:rPr lang="en-US" sz="1300" i="1" dirty="0"/>
              <a:t> Journal of </a:t>
            </a:r>
            <a:r>
              <a:rPr lang="en-US" sz="1300" i="1" dirty="0" err="1"/>
              <a:t>Inf</a:t>
            </a:r>
            <a:r>
              <a:rPr lang="en-US" sz="1300" i="1" dirty="0"/>
              <a:t> Dis</a:t>
            </a:r>
            <a:r>
              <a:rPr lang="en-US" sz="1300" dirty="0"/>
              <a:t>, 2014)</a:t>
            </a:r>
          </a:p>
          <a:p>
            <a:pPr marL="0" indent="0">
              <a:buNone/>
            </a:pPr>
            <a:endParaRPr lang="en-US" sz="1300" dirty="0"/>
          </a:p>
          <a:p>
            <a:endParaRPr lang="en-US" sz="2000" dirty="0"/>
          </a:p>
          <a:p>
            <a:pPr marL="0" indent="0">
              <a:buNone/>
            </a:pPr>
            <a:endParaRPr lang="en-US" sz="2000" dirty="0"/>
          </a:p>
          <a:p>
            <a:pPr marL="0" indent="0">
              <a:buNone/>
            </a:pPr>
            <a:endParaRPr lang="en-US" sz="2000" dirty="0"/>
          </a:p>
        </p:txBody>
      </p:sp>
      <p:pic>
        <p:nvPicPr>
          <p:cNvPr id="4" name="Picture 3" descr="pregnancy-button.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56251" y="3482660"/>
            <a:ext cx="2639572" cy="2199643"/>
          </a:xfrm>
          <a:prstGeom prst="rect">
            <a:avLst/>
          </a:prstGeom>
        </p:spPr>
      </p:pic>
    </p:spTree>
    <p:extLst>
      <p:ext uri="{BB962C8B-B14F-4D97-AF65-F5344CB8AC3E}">
        <p14:creationId xmlns:p14="http://schemas.microsoft.com/office/powerpoint/2010/main" val="4226074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550334"/>
            <a:ext cx="8229600" cy="878416"/>
          </a:xfrm>
        </p:spPr>
        <p:txBody>
          <a:bodyPr/>
          <a:lstStyle/>
          <a:p>
            <a:r>
              <a:rPr lang="en-US" dirty="0"/>
              <a:t>Some Like it Hot</a:t>
            </a:r>
          </a:p>
        </p:txBody>
      </p:sp>
      <p:sp>
        <p:nvSpPr>
          <p:cNvPr id="6" name="Content Placeholder 5"/>
          <p:cNvSpPr>
            <a:spLocks noGrp="1"/>
          </p:cNvSpPr>
          <p:nvPr>
            <p:ph idx="1"/>
          </p:nvPr>
        </p:nvSpPr>
        <p:spPr>
          <a:xfrm>
            <a:off x="457200" y="2569464"/>
            <a:ext cx="8229600" cy="3737616"/>
          </a:xfrm>
        </p:spPr>
        <p:txBody>
          <a:bodyPr/>
          <a:lstStyle/>
          <a:p>
            <a:pPr algn="ctr"/>
            <a:endParaRPr lang="en-US" dirty="0"/>
          </a:p>
          <a:p>
            <a:pPr algn="ctr"/>
            <a:endParaRPr lang="en-US" dirty="0"/>
          </a:p>
          <a:p>
            <a:pPr algn="ctr"/>
            <a:endParaRPr lang="en-US" dirty="0"/>
          </a:p>
          <a:p>
            <a:pPr algn="ctr"/>
            <a:endParaRPr lang="en-US" dirty="0"/>
          </a:p>
          <a:p>
            <a:pPr algn="ctr"/>
            <a:endParaRPr lang="en-US" dirty="0"/>
          </a:p>
          <a:p>
            <a:pPr marL="0" indent="0" algn="ctr">
              <a:buNone/>
            </a:pPr>
            <a:r>
              <a:rPr lang="en-US" sz="2000" dirty="0"/>
              <a:t>Increased temperature speeds </a:t>
            </a:r>
            <a:r>
              <a:rPr lang="en-US" sz="2000" dirty="0" err="1"/>
              <a:t>Aedes</a:t>
            </a:r>
            <a:r>
              <a:rPr lang="en-US" sz="2000" dirty="0"/>
              <a:t> </a:t>
            </a:r>
            <a:r>
              <a:rPr lang="en-US" sz="2000" dirty="0" err="1"/>
              <a:t>albopictus</a:t>
            </a:r>
            <a:r>
              <a:rPr lang="en-US" sz="2000" dirty="0"/>
              <a:t> immature development </a:t>
            </a:r>
          </a:p>
          <a:p>
            <a:pPr algn="ctr"/>
            <a:r>
              <a:rPr lang="en-US" sz="1000" dirty="0" err="1"/>
              <a:t>Waldock</a:t>
            </a:r>
            <a:r>
              <a:rPr lang="en-US" sz="1000" dirty="0"/>
              <a:t> J, </a:t>
            </a:r>
            <a:r>
              <a:rPr lang="en-US" sz="1000" i="1" dirty="0"/>
              <a:t>Pathogens and Global Health,</a:t>
            </a:r>
            <a:r>
              <a:rPr lang="en-US" sz="1000" dirty="0"/>
              <a:t> 2013</a:t>
            </a:r>
          </a:p>
          <a:p>
            <a:endParaRPr lang="en-US" dirty="0"/>
          </a:p>
        </p:txBody>
      </p:sp>
      <p:pic>
        <p:nvPicPr>
          <p:cNvPr id="8" name="Picture 7" descr="Untitled.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868083" y="1555750"/>
            <a:ext cx="3424057" cy="37676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9534_thumb.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113498" y="683092"/>
            <a:ext cx="1769363" cy="1179575"/>
          </a:xfrm>
          <a:prstGeom prst="rect">
            <a:avLst/>
          </a:prstGeom>
        </p:spPr>
      </p:pic>
    </p:spTree>
    <p:extLst>
      <p:ext uri="{BB962C8B-B14F-4D97-AF65-F5344CB8AC3E}">
        <p14:creationId xmlns:p14="http://schemas.microsoft.com/office/powerpoint/2010/main" val="2799881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6238"/>
            <a:ext cx="8229600" cy="1716291"/>
          </a:xfrm>
        </p:spPr>
        <p:txBody>
          <a:bodyPr/>
          <a:lstStyle/>
          <a:p>
            <a:r>
              <a:rPr lang="en-US" dirty="0"/>
              <a:t>Roles of Pediatricians</a:t>
            </a:r>
          </a:p>
        </p:txBody>
      </p:sp>
      <p:sp>
        <p:nvSpPr>
          <p:cNvPr id="3" name="Text Placeholder 2"/>
          <p:cNvSpPr>
            <a:spLocks noGrp="1"/>
          </p:cNvSpPr>
          <p:nvPr>
            <p:ph type="body" sz="quarter" idx="4294967295"/>
          </p:nvPr>
        </p:nvSpPr>
        <p:spPr>
          <a:xfrm flipH="1" flipV="1">
            <a:off x="9913079" y="386180"/>
            <a:ext cx="532097" cy="472467"/>
          </a:xfrm>
        </p:spPr>
        <p:txBody>
          <a:bodyPr>
            <a:normAutofit fontScale="47500" lnSpcReduction="20000"/>
          </a:bodyPr>
          <a:lstStyle/>
          <a:p>
            <a:pPr marL="0" indent="0" algn="ctr">
              <a:buNone/>
            </a:pPr>
            <a:r>
              <a:rPr lang="en-US" sz="4000" dirty="0">
                <a:solidFill>
                  <a:schemeClr val="accent6"/>
                </a:solidFill>
                <a:latin typeface="Georgia"/>
                <a:cs typeface="Georgia"/>
              </a:rPr>
              <a:t>\\]</a:t>
            </a:r>
          </a:p>
        </p:txBody>
      </p:sp>
      <p:sp>
        <p:nvSpPr>
          <p:cNvPr id="4" name="Text Placeholder 3"/>
          <p:cNvSpPr>
            <a:spLocks noGrp="1"/>
          </p:cNvSpPr>
          <p:nvPr>
            <p:ph type="body" sz="quarter" idx="4294967295"/>
          </p:nvPr>
        </p:nvSpPr>
        <p:spPr>
          <a:xfrm>
            <a:off x="0" y="1462088"/>
            <a:ext cx="4043363" cy="4344987"/>
          </a:xfrm>
        </p:spPr>
        <p:txBody>
          <a:bodyPr/>
          <a:lstStyle/>
          <a:p>
            <a:pPr lvl="1"/>
            <a:endParaRPr lang="en-US" sz="2400" dirty="0">
              <a:solidFill>
                <a:srgbClr val="008000"/>
              </a:solidFill>
            </a:endParaRPr>
          </a:p>
          <a:p>
            <a:pPr lvl="1"/>
            <a:endParaRPr lang="en-US" dirty="0"/>
          </a:p>
        </p:txBody>
      </p:sp>
      <p:sp>
        <p:nvSpPr>
          <p:cNvPr id="15" name="Content Placeholder 14"/>
          <p:cNvSpPr>
            <a:spLocks noGrp="1"/>
          </p:cNvSpPr>
          <p:nvPr>
            <p:ph idx="1"/>
          </p:nvPr>
        </p:nvSpPr>
        <p:spPr>
          <a:xfrm>
            <a:off x="196742" y="1970586"/>
            <a:ext cx="8490058" cy="4038700"/>
          </a:xfrm>
        </p:spPr>
        <p:txBody>
          <a:bodyPr/>
          <a:lstStyle/>
          <a:p>
            <a:pPr lvl="1"/>
            <a:r>
              <a:rPr lang="en-US" sz="2400" dirty="0">
                <a:solidFill>
                  <a:srgbClr val="008000"/>
                </a:solidFill>
              </a:rPr>
              <a:t>Diagnosis and treatment</a:t>
            </a:r>
          </a:p>
          <a:p>
            <a:pPr lvl="1"/>
            <a:r>
              <a:rPr lang="en-US" sz="2400" dirty="0">
                <a:solidFill>
                  <a:srgbClr val="FF0000"/>
                </a:solidFill>
              </a:rPr>
              <a:t>Medical decision maker  </a:t>
            </a:r>
          </a:p>
          <a:p>
            <a:pPr lvl="1"/>
            <a:r>
              <a:rPr lang="en-US" sz="2400" dirty="0">
                <a:solidFill>
                  <a:srgbClr val="0000FF"/>
                </a:solidFill>
              </a:rPr>
              <a:t>Patient advocate</a:t>
            </a:r>
          </a:p>
          <a:p>
            <a:pPr lvl="1"/>
            <a:r>
              <a:rPr lang="en-US" sz="2400" dirty="0">
                <a:solidFill>
                  <a:srgbClr val="800000"/>
                </a:solidFill>
              </a:rPr>
              <a:t>Anticipatory guidance</a:t>
            </a:r>
          </a:p>
          <a:p>
            <a:pPr lvl="1"/>
            <a:r>
              <a:rPr lang="en-US" sz="2400" dirty="0">
                <a:solidFill>
                  <a:srgbClr val="FF6600"/>
                </a:solidFill>
              </a:rPr>
              <a:t>Community advisor</a:t>
            </a:r>
          </a:p>
          <a:p>
            <a:pPr lvl="1"/>
            <a:r>
              <a:rPr lang="en-US" sz="2400" dirty="0">
                <a:solidFill>
                  <a:srgbClr val="000090"/>
                </a:solidFill>
              </a:rPr>
              <a:t>Practice manager		</a:t>
            </a:r>
          </a:p>
          <a:p>
            <a:pPr marL="0" indent="0">
              <a:buNone/>
            </a:pPr>
            <a:r>
              <a:rPr lang="en-US" sz="1200" dirty="0"/>
              <a:t>																Source: NIEHS</a:t>
            </a:r>
          </a:p>
        </p:txBody>
      </p:sp>
      <p:pic>
        <p:nvPicPr>
          <p:cNvPr id="16" name="Content Placeholder 10"/>
          <p:cNvPicPr>
            <a:picLocks noGrp="1" noChangeAspect="1"/>
          </p:cNvPicPr>
          <p:nvPr/>
        </p:nvPicPr>
        <p:blipFill>
          <a:blip r:embed="rId3" cstate="print">
            <a:extLst>
              <a:ext uri="{28A0092B-C50C-407E-A947-70E740481C1C}">
                <a14:useLocalDpi xmlns:a14="http://schemas.microsoft.com/office/drawing/2010/main"/>
              </a:ext>
            </a:extLst>
          </a:blip>
          <a:srcRect t="-32509" b="-32509"/>
          <a:stretch>
            <a:fillRect/>
          </a:stretch>
        </p:blipFill>
        <p:spPr>
          <a:xfrm>
            <a:off x="4724399" y="1094049"/>
            <a:ext cx="3962401" cy="4359090"/>
          </a:xfrm>
          <a:prstGeom prst="rect">
            <a:avLst/>
          </a:prstGeom>
        </p:spPr>
      </p:pic>
    </p:spTree>
    <p:extLst>
      <p:ext uri="{BB962C8B-B14F-4D97-AF65-F5344CB8AC3E}">
        <p14:creationId xmlns:p14="http://schemas.microsoft.com/office/powerpoint/2010/main" val="3253206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1446213"/>
            <a:ext cx="9144000" cy="646112"/>
          </a:xfrm>
        </p:spPr>
        <p:txBody>
          <a:bodyPr>
            <a:noAutofit/>
          </a:bodyPr>
          <a:lstStyle/>
          <a:p>
            <a:br>
              <a:rPr lang="en-US" sz="6000" dirty="0">
                <a:solidFill>
                  <a:schemeClr val="accent1"/>
                </a:solidFill>
              </a:rPr>
            </a:br>
            <a:br>
              <a:rPr lang="en-US" sz="6000" dirty="0">
                <a:solidFill>
                  <a:schemeClr val="accent1"/>
                </a:solidFill>
              </a:rPr>
            </a:br>
            <a:r>
              <a:rPr lang="en-US" sz="6000" dirty="0">
                <a:solidFill>
                  <a:schemeClr val="accent1"/>
                </a:solidFill>
              </a:rPr>
              <a:t>Expect the Unexpected</a:t>
            </a:r>
          </a:p>
        </p:txBody>
      </p:sp>
    </p:spTree>
    <p:extLst>
      <p:ext uri="{BB962C8B-B14F-4D97-AF65-F5344CB8AC3E}">
        <p14:creationId xmlns:p14="http://schemas.microsoft.com/office/powerpoint/2010/main" val="10261588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Rot="1" noChangeArrowheads="1"/>
          </p:cNvSpPr>
          <p:nvPr>
            <p:ph type="title"/>
          </p:nvPr>
        </p:nvSpPr>
        <p:spPr>
          <a:xfrm>
            <a:off x="457200" y="206755"/>
            <a:ext cx="8229600" cy="1748614"/>
          </a:xfrm>
        </p:spPr>
        <p:txBody>
          <a:bodyPr>
            <a:normAutofit/>
          </a:bodyPr>
          <a:lstStyle/>
          <a:p>
            <a:pPr eaLnBrk="1" hangingPunct="1"/>
            <a:r>
              <a:rPr lang="en-US" sz="3200" dirty="0">
                <a:solidFill>
                  <a:schemeClr val="accent6"/>
                </a:solidFill>
                <a:cs typeface="Arabic Typesetting" pitchFamily="66" charset="-78"/>
              </a:rPr>
              <a:t>Rising CO</a:t>
            </a:r>
            <a:r>
              <a:rPr lang="en-US" sz="3200" baseline="-25000" dirty="0">
                <a:solidFill>
                  <a:schemeClr val="accent6"/>
                </a:solidFill>
                <a:cs typeface="Arabic Typesetting" pitchFamily="66" charset="-78"/>
              </a:rPr>
              <a:t>2</a:t>
            </a:r>
            <a:r>
              <a:rPr lang="en-US" sz="3200" dirty="0">
                <a:solidFill>
                  <a:schemeClr val="accent6"/>
                </a:solidFill>
                <a:cs typeface="Arabic Typesetting" pitchFamily="66" charset="-78"/>
              </a:rPr>
              <a:t> lowers </a:t>
            </a:r>
            <a:br>
              <a:rPr lang="en-US" sz="3200" dirty="0">
                <a:solidFill>
                  <a:schemeClr val="accent6"/>
                </a:solidFill>
                <a:cs typeface="Arabic Typesetting" pitchFamily="66" charset="-78"/>
              </a:rPr>
            </a:br>
            <a:r>
              <a:rPr lang="en-US" sz="3200" dirty="0">
                <a:solidFill>
                  <a:schemeClr val="accent6"/>
                </a:solidFill>
                <a:cs typeface="Arabic Typesetting" pitchFamily="66" charset="-78"/>
              </a:rPr>
              <a:t>Crop Protein</a:t>
            </a:r>
            <a:endParaRPr lang="en-US" sz="3200" baseline="-25000" dirty="0">
              <a:solidFill>
                <a:schemeClr val="accent6"/>
              </a:solidFill>
              <a:cs typeface="Arabic Typesetting" pitchFamily="66" charset="-78"/>
            </a:endParaRPr>
          </a:p>
        </p:txBody>
      </p:sp>
      <p:sp>
        <p:nvSpPr>
          <p:cNvPr id="3" name="Content Placeholder 2"/>
          <p:cNvSpPr>
            <a:spLocks noGrp="1"/>
          </p:cNvSpPr>
          <p:nvPr>
            <p:ph sz="half" idx="1"/>
          </p:nvPr>
        </p:nvSpPr>
        <p:spPr>
          <a:xfrm>
            <a:off x="116417" y="1873250"/>
            <a:ext cx="8911165" cy="4984750"/>
          </a:xfrm>
        </p:spPr>
        <p:txBody>
          <a:bodyPr>
            <a:normAutofit fontScale="62500" lnSpcReduction="20000"/>
          </a:bodyPr>
          <a:lstStyle/>
          <a:p>
            <a:endParaRPr lang="en-US" dirty="0"/>
          </a:p>
          <a:p>
            <a:pPr marL="1143000" lvl="4" indent="0">
              <a:buNone/>
            </a:pPr>
            <a:endParaRPr lang="en-US" dirty="0"/>
          </a:p>
          <a:p>
            <a:pPr marL="1143000" lvl="4" indent="0">
              <a:buNone/>
            </a:pPr>
            <a:endParaRPr lang="en-US" dirty="0"/>
          </a:p>
          <a:p>
            <a:pPr marL="1143000" lvl="4" indent="0">
              <a:buNone/>
            </a:pPr>
            <a:endParaRPr lang="en-US" dirty="0"/>
          </a:p>
          <a:p>
            <a:pPr marL="1143000" lvl="4" indent="0">
              <a:buNone/>
            </a:pPr>
            <a:endParaRPr lang="en-US" dirty="0"/>
          </a:p>
          <a:p>
            <a:pPr marL="1143000" lvl="4" indent="0">
              <a:buNone/>
            </a:pPr>
            <a:endParaRPr lang="en-US" dirty="0"/>
          </a:p>
          <a:p>
            <a:pPr lvl="8"/>
            <a:endParaRPr lang="en-US" dirty="0"/>
          </a:p>
          <a:p>
            <a:endParaRPr lang="en-US" dirty="0"/>
          </a:p>
          <a:p>
            <a:endParaRPr lang="en-US" sz="2000" dirty="0"/>
          </a:p>
          <a:p>
            <a:pPr marL="0" indent="0" algn="ctr">
              <a:buNone/>
            </a:pPr>
            <a:endParaRPr lang="en-US" sz="1200" dirty="0"/>
          </a:p>
          <a:p>
            <a:pPr marL="0" indent="0">
              <a:buNone/>
            </a:pPr>
            <a:r>
              <a:rPr lang="en-US" sz="1300" dirty="0"/>
              <a:t>       </a:t>
            </a:r>
          </a:p>
          <a:p>
            <a:pPr marL="0" indent="0">
              <a:buNone/>
            </a:pPr>
            <a:endParaRPr lang="en-US" sz="2200" dirty="0"/>
          </a:p>
          <a:p>
            <a:pPr marL="0" indent="0">
              <a:buNone/>
            </a:pPr>
            <a:endParaRPr lang="en-US" sz="2200" dirty="0"/>
          </a:p>
          <a:p>
            <a:pPr marL="0" indent="0">
              <a:buNone/>
            </a:pPr>
            <a:endParaRPr lang="en-US" sz="2200" dirty="0"/>
          </a:p>
          <a:p>
            <a:pPr marL="0" indent="0">
              <a:buNone/>
            </a:pPr>
            <a:r>
              <a:rPr lang="en-US" sz="1700" dirty="0"/>
              <a:t>						</a:t>
            </a:r>
          </a:p>
          <a:p>
            <a:pPr marL="0" indent="0" algn="ctr">
              <a:buNone/>
            </a:pPr>
            <a:endParaRPr lang="en-US" sz="1700" dirty="0"/>
          </a:p>
          <a:p>
            <a:pPr marL="0" indent="0" algn="ctr">
              <a:buNone/>
            </a:pPr>
            <a:endParaRPr lang="en-US" sz="1700" dirty="0"/>
          </a:p>
          <a:p>
            <a:pPr marL="0" indent="0" algn="ctr">
              <a:buNone/>
            </a:pPr>
            <a:r>
              <a:rPr lang="en-US" sz="1700" dirty="0"/>
              <a:t>(Source: Health2016.globalchange.gov)</a:t>
            </a:r>
          </a:p>
          <a:p>
            <a:pPr marL="0" indent="0">
              <a:buNone/>
            </a:pPr>
            <a:endParaRPr lang="en-US" sz="2000" dirty="0"/>
          </a:p>
          <a:p>
            <a:pPr marL="0" indent="0">
              <a:buNone/>
            </a:pPr>
            <a:r>
              <a:rPr lang="en-US" sz="2000" dirty="0"/>
              <a:t>● </a:t>
            </a:r>
            <a:r>
              <a:rPr lang="en-US" sz="2600" dirty="0"/>
              <a:t>Raising CO2 from 293 to 385 to 715 ppm progressively lowers wheat flour protein concentration.</a:t>
            </a:r>
          </a:p>
          <a:p>
            <a:pPr marL="0" indent="0">
              <a:buNone/>
            </a:pPr>
            <a:r>
              <a:rPr lang="en-US" sz="1900" dirty="0"/>
              <a:t>(</a:t>
            </a:r>
            <a:r>
              <a:rPr lang="en-US" sz="1900" dirty="0" err="1"/>
              <a:t>Taub</a:t>
            </a:r>
            <a:r>
              <a:rPr lang="en-US" sz="1900" dirty="0"/>
              <a:t>, </a:t>
            </a:r>
            <a:r>
              <a:rPr lang="en-US" sz="1900" i="1" dirty="0"/>
              <a:t>Global Change Biology </a:t>
            </a:r>
            <a:r>
              <a:rPr lang="en-US" sz="1900" dirty="0"/>
              <a:t>2008; </a:t>
            </a:r>
            <a:r>
              <a:rPr lang="en-US" sz="1900" dirty="0" err="1"/>
              <a:t>Ziska</a:t>
            </a:r>
            <a:r>
              <a:rPr lang="en-US" sz="1900" dirty="0"/>
              <a:t> et al, </a:t>
            </a:r>
            <a:r>
              <a:rPr lang="en-US" sz="1900" i="1" dirty="0"/>
              <a:t>Global Change Biology, </a:t>
            </a:r>
            <a:r>
              <a:rPr lang="en-US" sz="1900" dirty="0"/>
              <a:t>2004)</a:t>
            </a:r>
          </a:p>
          <a:p>
            <a:pPr marL="0" indent="0">
              <a:buNone/>
            </a:pPr>
            <a:endParaRPr lang="en-US" sz="1300" dirty="0"/>
          </a:p>
          <a:p>
            <a:pPr marL="0" indent="0">
              <a:buNone/>
            </a:pPr>
            <a:r>
              <a:rPr lang="en-US" sz="2000" dirty="0"/>
              <a:t>● </a:t>
            </a:r>
            <a:r>
              <a:rPr lang="en-US" sz="2600" dirty="0"/>
              <a:t>Total protein concentration &gt; 11.5% required for adequate bread making.</a:t>
            </a:r>
          </a:p>
          <a:p>
            <a:pPr marL="0" indent="0">
              <a:buNone/>
            </a:pPr>
            <a:r>
              <a:rPr lang="en-US" sz="1900" dirty="0"/>
              <a:t> (</a:t>
            </a:r>
            <a:r>
              <a:rPr lang="en-US" sz="1900" dirty="0" err="1"/>
              <a:t>Hogy</a:t>
            </a:r>
            <a:r>
              <a:rPr lang="en-US" sz="1900" dirty="0"/>
              <a:t>, </a:t>
            </a:r>
            <a:r>
              <a:rPr lang="en-US" sz="1900" i="1" dirty="0"/>
              <a:t>Journal of Cereal Science</a:t>
            </a:r>
            <a:r>
              <a:rPr lang="en-US" sz="1900" dirty="0"/>
              <a:t>, 2008)</a:t>
            </a:r>
          </a:p>
          <a:p>
            <a:pPr marL="0" indent="0">
              <a:buNone/>
            </a:pPr>
            <a:endParaRPr lang="en-US" dirty="0"/>
          </a:p>
        </p:txBody>
      </p:sp>
      <p:sp>
        <p:nvSpPr>
          <p:cNvPr id="2" name="Content Placeholder 1"/>
          <p:cNvSpPr>
            <a:spLocks noGrp="1"/>
          </p:cNvSpPr>
          <p:nvPr>
            <p:ph sz="half" idx="2"/>
          </p:nvPr>
        </p:nvSpPr>
        <p:spPr>
          <a:xfrm>
            <a:off x="4535853" y="1527048"/>
            <a:ext cx="4491729" cy="4894920"/>
          </a:xfrm>
        </p:spPr>
        <p:txBody>
          <a:bodyPr>
            <a:normAutofit fontScale="62500" lnSpcReduction="2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sz="2200" dirty="0"/>
          </a:p>
          <a:p>
            <a:pPr marL="0" indent="0">
              <a:buNone/>
            </a:pPr>
            <a:endParaRPr lang="en-US" sz="2200" dirty="0"/>
          </a:p>
          <a:p>
            <a:pPr marL="0" indent="0">
              <a:buNone/>
            </a:pPr>
            <a:endParaRPr lang="en-US" sz="2200" dirty="0"/>
          </a:p>
          <a:p>
            <a:endParaRPr lang="en-US" dirty="0"/>
          </a:p>
          <a:p>
            <a:endParaRPr lang="en-US" dirty="0"/>
          </a:p>
        </p:txBody>
      </p:sp>
      <p:pic>
        <p:nvPicPr>
          <p:cNvPr id="7" name="Picture 6" descr="Protein Content in Wheat.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190561" y="1955369"/>
            <a:ext cx="4905160" cy="29035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descr="20.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262010" y="684696"/>
            <a:ext cx="1765572" cy="1103482"/>
          </a:xfrm>
          <a:prstGeom prst="rect">
            <a:avLst/>
          </a:prstGeom>
        </p:spPr>
      </p:pic>
    </p:spTree>
    <p:extLst>
      <p:ext uri="{BB962C8B-B14F-4D97-AF65-F5344CB8AC3E}">
        <p14:creationId xmlns:p14="http://schemas.microsoft.com/office/powerpoint/2010/main" val="34740930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a:t>Iron Decrease</a:t>
            </a:r>
          </a:p>
        </p:txBody>
      </p:sp>
      <p:sp>
        <p:nvSpPr>
          <p:cNvPr id="6" name="Text Placeholder 5"/>
          <p:cNvSpPr>
            <a:spLocks noGrp="1"/>
          </p:cNvSpPr>
          <p:nvPr>
            <p:ph type="body" sz="half" idx="3"/>
          </p:nvPr>
        </p:nvSpPr>
        <p:spPr/>
        <p:txBody>
          <a:bodyPr/>
          <a:lstStyle/>
          <a:p>
            <a:r>
              <a:rPr lang="en-US" dirty="0"/>
              <a:t>Zinc Decrease</a:t>
            </a:r>
          </a:p>
        </p:txBody>
      </p:sp>
      <p:sp>
        <p:nvSpPr>
          <p:cNvPr id="4" name="Content Placeholder 3"/>
          <p:cNvSpPr>
            <a:spLocks noGrp="1"/>
          </p:cNvSpPr>
          <p:nvPr>
            <p:ph sz="quarter" idx="2"/>
          </p:nvPr>
        </p:nvSpPr>
        <p:spPr/>
        <p:txBody>
          <a:bodyPr>
            <a:normAutofit fontScale="92500"/>
          </a:bodyPr>
          <a:lstStyle/>
          <a:p>
            <a:pPr>
              <a:buFont typeface="Wingdings" charset="0"/>
              <a:buChar char=""/>
            </a:pPr>
            <a:r>
              <a:rPr lang="en-US" sz="2600" dirty="0"/>
              <a:t>Wheat: 5.1% </a:t>
            </a:r>
          </a:p>
          <a:p>
            <a:pPr>
              <a:buFont typeface="Wingdings" charset="0"/>
              <a:buChar char=""/>
            </a:pPr>
            <a:r>
              <a:rPr lang="en-US" sz="2600" dirty="0"/>
              <a:t>Rice: 5.2%</a:t>
            </a:r>
          </a:p>
          <a:p>
            <a:r>
              <a:rPr lang="en-US" sz="2600" dirty="0"/>
              <a:t>Soybeans: 4.1%</a:t>
            </a:r>
          </a:p>
          <a:p>
            <a:pPr marL="0" indent="0">
              <a:buNone/>
            </a:pPr>
            <a:endParaRPr lang="en-US" sz="2400" dirty="0"/>
          </a:p>
          <a:p>
            <a:pPr marL="0" indent="0">
              <a:buNone/>
            </a:pPr>
            <a:endParaRPr lang="en-US" sz="2400" dirty="0"/>
          </a:p>
          <a:p>
            <a:r>
              <a:rPr lang="en-US" sz="2400" i="1" dirty="0"/>
              <a:t>C</a:t>
            </a:r>
            <a:r>
              <a:rPr lang="en-US" sz="2100" i="1" dirty="0"/>
              <a:t>hildren are highest risk group to iron deficiency in U.S. </a:t>
            </a:r>
          </a:p>
          <a:p>
            <a:endParaRPr lang="en-US" sz="2100" i="1" dirty="0"/>
          </a:p>
          <a:p>
            <a:r>
              <a:rPr lang="en-US" sz="2100" i="1" dirty="0"/>
              <a:t>Affects about 8% of U.S. and 25% of international preschool children. </a:t>
            </a:r>
          </a:p>
          <a:p>
            <a:pPr marL="0" indent="0">
              <a:buNone/>
            </a:pPr>
            <a:endParaRPr lang="en-US" sz="2800" dirty="0"/>
          </a:p>
          <a:p>
            <a:pPr marL="0" indent="0">
              <a:buNone/>
            </a:pPr>
            <a:endParaRPr lang="en-US" dirty="0"/>
          </a:p>
          <a:p>
            <a:endParaRPr lang="en-US" dirty="0"/>
          </a:p>
          <a:p>
            <a:endParaRPr lang="en-US" dirty="0"/>
          </a:p>
          <a:p>
            <a:endParaRPr lang="en-US" dirty="0"/>
          </a:p>
        </p:txBody>
      </p:sp>
      <p:sp>
        <p:nvSpPr>
          <p:cNvPr id="5" name="Content Placeholder 4"/>
          <p:cNvSpPr>
            <a:spLocks noGrp="1"/>
          </p:cNvSpPr>
          <p:nvPr>
            <p:ph sz="quarter" idx="4"/>
          </p:nvPr>
        </p:nvSpPr>
        <p:spPr>
          <a:xfrm>
            <a:off x="4800600" y="2471383"/>
            <a:ext cx="4038600" cy="4174950"/>
          </a:xfrm>
        </p:spPr>
        <p:txBody>
          <a:bodyPr>
            <a:normAutofit lnSpcReduction="10000"/>
          </a:bodyPr>
          <a:lstStyle/>
          <a:p>
            <a:pPr marL="0" indent="0">
              <a:lnSpc>
                <a:spcPct val="80000"/>
              </a:lnSpc>
              <a:buNone/>
            </a:pPr>
            <a:r>
              <a:rPr lang="en-US" sz="2400" dirty="0">
                <a:solidFill>
                  <a:schemeClr val="accent1"/>
                </a:solidFill>
                <a:latin typeface="Wingdings"/>
                <a:ea typeface="Wingdings"/>
                <a:cs typeface="Wingdings"/>
                <a:sym typeface="Wingdings"/>
              </a:rPr>
              <a:t></a:t>
            </a:r>
            <a:r>
              <a:rPr lang="en-US" sz="2400" dirty="0">
                <a:solidFill>
                  <a:schemeClr val="accent1"/>
                </a:solidFill>
              </a:rPr>
              <a:t>  </a:t>
            </a:r>
            <a:r>
              <a:rPr lang="en-US" sz="2400" dirty="0"/>
              <a:t>Wheat: 9.3% </a:t>
            </a:r>
          </a:p>
          <a:p>
            <a:pPr>
              <a:lnSpc>
                <a:spcPct val="80000"/>
              </a:lnSpc>
            </a:pPr>
            <a:r>
              <a:rPr lang="en-US" sz="2400" dirty="0"/>
              <a:t>Rice: 3.3%</a:t>
            </a:r>
          </a:p>
          <a:p>
            <a:pPr>
              <a:lnSpc>
                <a:spcPct val="80000"/>
              </a:lnSpc>
            </a:pPr>
            <a:r>
              <a:rPr lang="en-US" sz="2400" dirty="0"/>
              <a:t>Soybeans: 5.1%</a:t>
            </a:r>
          </a:p>
          <a:p>
            <a:pPr marL="0" indent="0">
              <a:buNone/>
            </a:pPr>
            <a:endParaRPr lang="en-US" sz="2400" dirty="0"/>
          </a:p>
          <a:p>
            <a:pPr marL="0" indent="0">
              <a:buNone/>
            </a:pPr>
            <a:endParaRPr lang="en-US" sz="2400" dirty="0"/>
          </a:p>
          <a:p>
            <a:pPr marL="0" indent="0">
              <a:buNone/>
            </a:pPr>
            <a:endParaRPr lang="en-US" sz="1000" dirty="0"/>
          </a:p>
          <a:p>
            <a:pPr marL="0" indent="0">
              <a:buNone/>
            </a:pPr>
            <a:endParaRPr lang="en-US" sz="1000" dirty="0"/>
          </a:p>
          <a:p>
            <a:pPr marL="274320" lvl="1" indent="0">
              <a:buNone/>
            </a:pPr>
            <a:r>
              <a:rPr lang="en-US" sz="1000" dirty="0"/>
              <a:t>	</a:t>
            </a:r>
          </a:p>
          <a:p>
            <a:pPr marL="274320" lvl="1" indent="0">
              <a:buNone/>
            </a:pPr>
            <a:endParaRPr lang="en-US" dirty="0"/>
          </a:p>
          <a:p>
            <a:pPr marL="274320" lvl="1" indent="0">
              <a:buNone/>
            </a:pPr>
            <a:endParaRPr lang="en-US" sz="1400" dirty="0"/>
          </a:p>
          <a:p>
            <a:pPr marL="274320" lvl="1" indent="0">
              <a:buNone/>
            </a:pPr>
            <a:r>
              <a:rPr lang="en-US" sz="1200" dirty="0">
                <a:solidFill>
                  <a:schemeClr val="tx1"/>
                </a:solidFill>
              </a:rPr>
              <a:t>	</a:t>
            </a:r>
          </a:p>
          <a:p>
            <a:pPr marL="274320" lvl="1" indent="0">
              <a:buNone/>
            </a:pPr>
            <a:endParaRPr lang="en-US" sz="1200" dirty="0">
              <a:solidFill>
                <a:schemeClr val="tx1"/>
              </a:solidFill>
            </a:endParaRPr>
          </a:p>
          <a:p>
            <a:pPr marL="274320" lvl="1" indent="0">
              <a:buNone/>
            </a:pPr>
            <a:endParaRPr lang="en-US" sz="1200" dirty="0">
              <a:solidFill>
                <a:schemeClr val="tx1"/>
              </a:solidFill>
            </a:endParaRPr>
          </a:p>
          <a:p>
            <a:pPr marL="274320" lvl="1" indent="0">
              <a:buNone/>
            </a:pPr>
            <a:r>
              <a:rPr lang="en-US" sz="1200" dirty="0">
                <a:solidFill>
                  <a:schemeClr val="tx1"/>
                </a:solidFill>
              </a:rPr>
              <a:t>Source: Health2016.globalchange.gov</a:t>
            </a:r>
          </a:p>
        </p:txBody>
      </p:sp>
      <p:sp>
        <p:nvSpPr>
          <p:cNvPr id="2" name="Title 1"/>
          <p:cNvSpPr>
            <a:spLocks noGrp="1"/>
          </p:cNvSpPr>
          <p:nvPr>
            <p:ph type="title"/>
          </p:nvPr>
        </p:nvSpPr>
        <p:spPr>
          <a:xfrm>
            <a:off x="137583" y="-177219"/>
            <a:ext cx="8858250" cy="1203802"/>
          </a:xfrm>
        </p:spPr>
        <p:txBody>
          <a:bodyPr>
            <a:normAutofit/>
          </a:bodyPr>
          <a:lstStyle/>
          <a:p>
            <a:r>
              <a:rPr lang="en-US" sz="2800" b="1" dirty="0">
                <a:solidFill>
                  <a:schemeClr val="accent6"/>
                </a:solidFill>
                <a:latin typeface="Georgia"/>
                <a:cs typeface="Georgia"/>
              </a:rPr>
              <a:t>Elevated CO</a:t>
            </a:r>
            <a:r>
              <a:rPr lang="en-US" sz="2800" b="1" baseline="-25000" dirty="0">
                <a:solidFill>
                  <a:schemeClr val="accent6"/>
                </a:solidFill>
                <a:latin typeface="Georgia"/>
                <a:cs typeface="Georgia"/>
              </a:rPr>
              <a:t>2</a:t>
            </a:r>
            <a:r>
              <a:rPr lang="en-US" sz="2800" b="1" dirty="0">
                <a:solidFill>
                  <a:schemeClr val="accent6"/>
                </a:solidFill>
                <a:latin typeface="Georgia"/>
                <a:cs typeface="Georgia"/>
              </a:rPr>
              <a:t> Decreases Crop Iron &amp; Zinc</a:t>
            </a:r>
            <a:br>
              <a:rPr lang="en-US" sz="2800" b="1" dirty="0">
                <a:solidFill>
                  <a:schemeClr val="accent6"/>
                </a:solidFill>
                <a:latin typeface="Georgia"/>
                <a:cs typeface="Georgia"/>
              </a:rPr>
            </a:br>
            <a:r>
              <a:rPr lang="en-US" sz="1800" b="1" dirty="0">
                <a:solidFill>
                  <a:schemeClr val="accent6"/>
                </a:solidFill>
                <a:latin typeface="Georgia"/>
                <a:cs typeface="Georgia"/>
              </a:rPr>
              <a:t>(Myers, </a:t>
            </a:r>
            <a:r>
              <a:rPr lang="en-US" sz="1800" b="1" i="1" dirty="0">
                <a:solidFill>
                  <a:schemeClr val="accent6"/>
                </a:solidFill>
                <a:latin typeface="Georgia"/>
                <a:cs typeface="Georgia"/>
              </a:rPr>
              <a:t>Nature,</a:t>
            </a:r>
            <a:r>
              <a:rPr lang="en-US" sz="1800" b="1" dirty="0">
                <a:solidFill>
                  <a:schemeClr val="accent6"/>
                </a:solidFill>
                <a:latin typeface="Georgia"/>
                <a:cs typeface="Georgia"/>
              </a:rPr>
              <a:t> 2014)  </a:t>
            </a:r>
          </a:p>
        </p:txBody>
      </p:sp>
      <p:pic>
        <p:nvPicPr>
          <p:cNvPr id="8" name="Picture 7" descr="lunch line CDC.tiff"/>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05363" y="2449976"/>
            <a:ext cx="1338037" cy="2010834"/>
          </a:xfrm>
          <a:prstGeom prst="rect">
            <a:avLst/>
          </a:prstGeom>
        </p:spPr>
      </p:pic>
      <p:pic>
        <p:nvPicPr>
          <p:cNvPr id="9" name="Picture 8" descr="CO2 and decreased minerals.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068818" y="3535718"/>
            <a:ext cx="3050362" cy="2440687"/>
          </a:xfrm>
          <a:prstGeom prst="rect">
            <a:avLst/>
          </a:prstGeom>
        </p:spPr>
      </p:pic>
    </p:spTree>
    <p:extLst>
      <p:ext uri="{BB962C8B-B14F-4D97-AF65-F5344CB8AC3E}">
        <p14:creationId xmlns:p14="http://schemas.microsoft.com/office/powerpoint/2010/main" val="19296985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266786"/>
            <a:ext cx="8229600" cy="1569660"/>
          </a:xfrm>
        </p:spPr>
        <p:txBody>
          <a:bodyPr/>
          <a:lstStyle/>
          <a:p>
            <a:r>
              <a:rPr lang="en-US" sz="4800" dirty="0"/>
              <a:t>What Is A Pediatrician To Do?</a:t>
            </a:r>
          </a:p>
        </p:txBody>
      </p:sp>
    </p:spTree>
    <p:extLst>
      <p:ext uri="{BB962C8B-B14F-4D97-AF65-F5344CB8AC3E}">
        <p14:creationId xmlns:p14="http://schemas.microsoft.com/office/powerpoint/2010/main" val="34064713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2244"/>
            <a:ext cx="9144000" cy="1031279"/>
          </a:xfrm>
        </p:spPr>
        <p:txBody>
          <a:bodyPr>
            <a:normAutofit/>
          </a:bodyPr>
          <a:lstStyle/>
          <a:p>
            <a:r>
              <a:rPr lang="en-US" dirty="0"/>
              <a:t>Climate Policy Protects Every Child</a:t>
            </a:r>
          </a:p>
        </p:txBody>
      </p:sp>
      <p:sp>
        <p:nvSpPr>
          <p:cNvPr id="3" name="Content Placeholder 2"/>
          <p:cNvSpPr>
            <a:spLocks noGrp="1"/>
          </p:cNvSpPr>
          <p:nvPr>
            <p:ph idx="1"/>
          </p:nvPr>
        </p:nvSpPr>
        <p:spPr>
          <a:xfrm>
            <a:off x="254875" y="1009567"/>
            <a:ext cx="8615454" cy="5615598"/>
          </a:xfrm>
        </p:spPr>
        <p:txBody>
          <a:bodyPr>
            <a:normAutofit/>
          </a:bodyPr>
          <a:lstStyle/>
          <a:p>
            <a:pPr marL="0" indent="0" algn="ctr">
              <a:buNone/>
            </a:pPr>
            <a:endParaRPr lang="en-US" sz="2800" dirty="0"/>
          </a:p>
          <a:p>
            <a:pPr marL="0" indent="0" algn="ctr">
              <a:buNone/>
            </a:pPr>
            <a:r>
              <a:rPr lang="en-US" sz="2400" dirty="0"/>
              <a:t>“Climate change is the biggest global health</a:t>
            </a:r>
          </a:p>
          <a:p>
            <a:pPr marL="0" indent="0" algn="ctr">
              <a:buNone/>
            </a:pPr>
            <a:r>
              <a:rPr lang="en-US" sz="2400" dirty="0"/>
              <a:t> threat of the 21st century.” </a:t>
            </a:r>
          </a:p>
          <a:p>
            <a:pPr marL="0" indent="0" algn="ctr">
              <a:buNone/>
            </a:pPr>
            <a:r>
              <a:rPr lang="en-US" sz="2400" dirty="0"/>
              <a:t> </a:t>
            </a:r>
            <a:r>
              <a:rPr lang="en-US" sz="2400" i="1" dirty="0"/>
              <a:t>Lancet Commission on Climate Change</a:t>
            </a:r>
            <a:r>
              <a:rPr lang="en-US" sz="2400" dirty="0"/>
              <a:t>, 2009</a:t>
            </a:r>
          </a:p>
          <a:p>
            <a:pPr marL="0" indent="0" algn="ctr">
              <a:buNone/>
            </a:pPr>
            <a:endParaRPr lang="en-US" sz="2400" dirty="0"/>
          </a:p>
          <a:p>
            <a:pPr marL="0" indent="0" algn="ctr">
              <a:buNone/>
            </a:pPr>
            <a:endParaRPr lang="en-US" sz="2400" dirty="0"/>
          </a:p>
          <a:p>
            <a:pPr marL="0" indent="0" algn="ctr">
              <a:buNone/>
            </a:pPr>
            <a:endParaRPr lang="en-US" sz="2400" dirty="0"/>
          </a:p>
          <a:p>
            <a:pPr marL="0" indent="0" algn="ctr">
              <a:buNone/>
            </a:pPr>
            <a:endParaRPr lang="en-US" sz="2400" dirty="0"/>
          </a:p>
          <a:p>
            <a:pPr marL="0" indent="0" algn="ctr">
              <a:buNone/>
            </a:pPr>
            <a:r>
              <a:rPr lang="en-US" sz="800" dirty="0"/>
              <a:t>Source: </a:t>
            </a:r>
            <a:r>
              <a:rPr lang="en-US" sz="800" dirty="0" err="1"/>
              <a:t>Freeimages.com</a:t>
            </a:r>
            <a:endParaRPr lang="en-US" sz="800" dirty="0"/>
          </a:p>
          <a:p>
            <a:pPr marL="0" indent="0" algn="ctr">
              <a:buNone/>
            </a:pPr>
            <a:r>
              <a:rPr lang="en-US" sz="2400" dirty="0"/>
              <a:t>“Tackling climate change could be the greatest global health opportunity of the 21st century.”</a:t>
            </a:r>
          </a:p>
          <a:p>
            <a:pPr marL="0" indent="0" algn="ctr">
              <a:buNone/>
            </a:pPr>
            <a:r>
              <a:rPr lang="en-US" sz="2400" dirty="0"/>
              <a:t> </a:t>
            </a:r>
            <a:r>
              <a:rPr lang="en-US" sz="2400" i="1" dirty="0"/>
              <a:t>Lancet Commission on Climate Change</a:t>
            </a:r>
            <a:r>
              <a:rPr lang="en-US" sz="2400" dirty="0"/>
              <a:t>, 2015</a:t>
            </a:r>
          </a:p>
        </p:txBody>
      </p:sp>
      <p:sp>
        <p:nvSpPr>
          <p:cNvPr id="7" name="Rectangle 6"/>
          <p:cNvSpPr/>
          <p:nvPr/>
        </p:nvSpPr>
        <p:spPr>
          <a:xfrm>
            <a:off x="6583453" y="4225319"/>
            <a:ext cx="2171080" cy="1077218"/>
          </a:xfrm>
          <a:prstGeom prst="rect">
            <a:avLst/>
          </a:prstGeom>
        </p:spPr>
        <p:txBody>
          <a:bodyPr wrap="square">
            <a:spAutoFit/>
          </a:bodyPr>
          <a:lstStyle/>
          <a:p>
            <a:pPr algn="ctr"/>
            <a:endParaRPr lang="en-US" sz="800" dirty="0"/>
          </a:p>
          <a:p>
            <a:pPr algn="ctr"/>
            <a:endParaRPr lang="en-US" sz="800" dirty="0"/>
          </a:p>
          <a:p>
            <a:pPr algn="ctr"/>
            <a:endParaRPr lang="en-US" sz="800" dirty="0"/>
          </a:p>
          <a:p>
            <a:pPr algn="ctr"/>
            <a:endParaRPr lang="en-US" sz="800" dirty="0"/>
          </a:p>
          <a:p>
            <a:pPr algn="ctr"/>
            <a:endParaRPr lang="en-US" sz="800" dirty="0"/>
          </a:p>
          <a:p>
            <a:pPr algn="ctr"/>
            <a:endParaRPr lang="en-US" sz="800" dirty="0"/>
          </a:p>
          <a:p>
            <a:pPr algn="ctr"/>
            <a:endParaRPr lang="en-US" sz="800" dirty="0"/>
          </a:p>
          <a:p>
            <a:pPr algn="ctr"/>
            <a:endParaRPr lang="en-US" sz="800" dirty="0"/>
          </a:p>
        </p:txBody>
      </p:sp>
      <p:pic>
        <p:nvPicPr>
          <p:cNvPr id="4" name="Picture 3" descr="483671859.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72573" y="2931583"/>
            <a:ext cx="2465014" cy="1638509"/>
          </a:xfrm>
          <a:prstGeom prst="rect">
            <a:avLst/>
          </a:prstGeom>
        </p:spPr>
      </p:pic>
    </p:spTree>
    <p:extLst>
      <p:ext uri="{BB962C8B-B14F-4D97-AF65-F5344CB8AC3E}">
        <p14:creationId xmlns:p14="http://schemas.microsoft.com/office/powerpoint/2010/main" val="20637847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092529"/>
          </a:xfrm>
        </p:spPr>
        <p:txBody>
          <a:bodyPr>
            <a:normAutofit/>
          </a:bodyPr>
          <a:lstStyle/>
          <a:p>
            <a:r>
              <a:rPr lang="en-US" dirty="0"/>
              <a:t>Climate Policy Protects Every Child</a:t>
            </a:r>
          </a:p>
        </p:txBody>
      </p:sp>
      <p:sp>
        <p:nvSpPr>
          <p:cNvPr id="3" name="Content Placeholder 2"/>
          <p:cNvSpPr>
            <a:spLocks noGrp="1"/>
          </p:cNvSpPr>
          <p:nvPr>
            <p:ph idx="1"/>
          </p:nvPr>
        </p:nvSpPr>
        <p:spPr>
          <a:xfrm>
            <a:off x="301752" y="1524000"/>
            <a:ext cx="8615454" cy="4575048"/>
          </a:xfrm>
        </p:spPr>
        <p:txBody>
          <a:bodyPr>
            <a:normAutofit fontScale="92500" lnSpcReduction="10000"/>
          </a:bodyPr>
          <a:lstStyle/>
          <a:p>
            <a:pPr marL="0" indent="0" algn="ctr">
              <a:buNone/>
            </a:pPr>
            <a:r>
              <a:rPr lang="en-US" sz="2800" dirty="0"/>
              <a:t>Pediatricians have a long </a:t>
            </a:r>
          </a:p>
          <a:p>
            <a:pPr marL="0" indent="0" algn="ctr">
              <a:buNone/>
            </a:pPr>
            <a:r>
              <a:rPr lang="en-US" sz="2800" dirty="0"/>
              <a:t>history of advocating for public </a:t>
            </a:r>
          </a:p>
          <a:p>
            <a:pPr marL="0" indent="0" algn="ctr">
              <a:buNone/>
            </a:pPr>
            <a:r>
              <a:rPr lang="en-US" sz="2800" dirty="0"/>
              <a:t>health initiatives :</a:t>
            </a:r>
          </a:p>
          <a:p>
            <a:pPr marL="0" indent="0">
              <a:buNone/>
            </a:pPr>
            <a:endParaRPr lang="en-US" sz="2800" dirty="0"/>
          </a:p>
          <a:p>
            <a:pPr algn="ctr"/>
            <a:r>
              <a:rPr lang="en-US" sz="2800" i="1" dirty="0"/>
              <a:t>Vaccination programs</a:t>
            </a:r>
            <a:r>
              <a:rPr lang="en-US" sz="2800" dirty="0"/>
              <a:t>			</a:t>
            </a:r>
          </a:p>
          <a:p>
            <a:pPr algn="ctr"/>
            <a:r>
              <a:rPr lang="en-US" sz="2800" i="1" dirty="0"/>
              <a:t>Tobacco legislation</a:t>
            </a:r>
          </a:p>
          <a:p>
            <a:pPr algn="ctr"/>
            <a:r>
              <a:rPr lang="en-US" sz="2800" i="1" dirty="0"/>
              <a:t>Removal of lead from paint and gasoline</a:t>
            </a:r>
          </a:p>
          <a:p>
            <a:endParaRPr lang="en-US" sz="2800" dirty="0"/>
          </a:p>
          <a:p>
            <a:pPr marL="0" indent="0" algn="ctr">
              <a:buNone/>
            </a:pPr>
            <a:r>
              <a:rPr lang="en-US" sz="2800" b="1" dirty="0"/>
              <a:t>Pediatricians have a vital role to play </a:t>
            </a:r>
          </a:p>
          <a:p>
            <a:pPr marL="0" indent="0" algn="ctr">
              <a:buNone/>
            </a:pPr>
            <a:r>
              <a:rPr lang="en-US" sz="2800" b="1" dirty="0"/>
              <a:t>as a public voice for climate action.</a:t>
            </a:r>
          </a:p>
        </p:txBody>
      </p:sp>
      <p:pic>
        <p:nvPicPr>
          <p:cNvPr id="6" name="Picture 5" descr="150819_SCI_Lead_paintwhitelead.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915908" y="1899642"/>
            <a:ext cx="2001298" cy="1525105"/>
          </a:xfrm>
          <a:prstGeom prst="rect">
            <a:avLst/>
          </a:prstGeom>
        </p:spPr>
      </p:pic>
      <p:sp>
        <p:nvSpPr>
          <p:cNvPr id="7" name="Rectangle 6"/>
          <p:cNvSpPr/>
          <p:nvPr/>
        </p:nvSpPr>
        <p:spPr>
          <a:xfrm>
            <a:off x="6611010" y="3244334"/>
            <a:ext cx="2532990" cy="369332"/>
          </a:xfrm>
          <a:prstGeom prst="rect">
            <a:avLst/>
          </a:prstGeom>
        </p:spPr>
        <p:txBody>
          <a:bodyPr wrap="square">
            <a:spAutoFit/>
          </a:bodyPr>
          <a:lstStyle/>
          <a:p>
            <a:pPr algn="ctr"/>
            <a:endParaRPr lang="en-US" sz="1000" dirty="0"/>
          </a:p>
          <a:p>
            <a:pPr algn="ctr"/>
            <a:r>
              <a:rPr lang="en-US" sz="800" dirty="0"/>
              <a:t>Source: Thester11/</a:t>
            </a:r>
            <a:r>
              <a:rPr lang="en-US" sz="800" dirty="0" err="1"/>
              <a:t>Creativecommons</a:t>
            </a:r>
            <a:endParaRPr lang="en-US" sz="800" i="1" dirty="0"/>
          </a:p>
        </p:txBody>
      </p:sp>
      <p:pic>
        <p:nvPicPr>
          <p:cNvPr id="9" name="Picture 8" descr="10..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01753" y="1675502"/>
            <a:ext cx="1916634" cy="2465271"/>
          </a:xfrm>
          <a:prstGeom prst="rect">
            <a:avLst/>
          </a:prstGeom>
        </p:spPr>
      </p:pic>
    </p:spTree>
    <p:extLst>
      <p:ext uri="{BB962C8B-B14F-4D97-AF65-F5344CB8AC3E}">
        <p14:creationId xmlns:p14="http://schemas.microsoft.com/office/powerpoint/2010/main" val="13232388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599"/>
            <a:ext cx="8836152" cy="962123"/>
          </a:xfrm>
        </p:spPr>
        <p:txBody>
          <a:bodyPr>
            <a:normAutofit fontScale="90000"/>
          </a:bodyPr>
          <a:lstStyle/>
          <a:p>
            <a:br>
              <a:rPr lang="en-US" sz="3200" dirty="0"/>
            </a:br>
            <a:br>
              <a:rPr lang="en-US" dirty="0"/>
            </a:br>
            <a:r>
              <a:rPr lang="en-US" sz="4000" dirty="0"/>
              <a:t>AAP Leadership</a:t>
            </a:r>
            <a:br>
              <a:rPr lang="en-US" sz="2000" dirty="0"/>
            </a:br>
            <a:endParaRPr lang="en-US" sz="2000" dirty="0"/>
          </a:p>
        </p:txBody>
      </p:sp>
      <p:sp>
        <p:nvSpPr>
          <p:cNvPr id="3" name="Content Placeholder 2"/>
          <p:cNvSpPr>
            <a:spLocks noGrp="1"/>
          </p:cNvSpPr>
          <p:nvPr>
            <p:ph sz="quarter" idx="1"/>
          </p:nvPr>
        </p:nvSpPr>
        <p:spPr>
          <a:xfrm>
            <a:off x="127000" y="1474229"/>
            <a:ext cx="8678672" cy="5193821"/>
          </a:xfrm>
        </p:spPr>
        <p:txBody>
          <a:bodyPr>
            <a:normAutofit/>
          </a:bodyPr>
          <a:lstStyle/>
          <a:p>
            <a:pPr marL="0" indent="0">
              <a:buNone/>
            </a:pPr>
            <a:r>
              <a:rPr lang="en-US" sz="1800" dirty="0">
                <a:latin typeface="Wingdings"/>
                <a:ea typeface="Wingdings"/>
                <a:cs typeface="Wingdings"/>
                <a:sym typeface="Wingdings"/>
              </a:rPr>
              <a:t></a:t>
            </a:r>
            <a:r>
              <a:rPr lang="en-US" sz="2000" dirty="0"/>
              <a:t>One of first medical organizations to address </a:t>
            </a:r>
          </a:p>
          <a:p>
            <a:pPr marL="0" indent="0">
              <a:buNone/>
            </a:pPr>
            <a:r>
              <a:rPr lang="en-US" sz="2000" dirty="0"/>
              <a:t>health impacts of climate change in 2007.</a:t>
            </a:r>
          </a:p>
          <a:p>
            <a:pPr marL="0" indent="0">
              <a:buNone/>
            </a:pPr>
            <a:r>
              <a:rPr lang="en-US" sz="2000" dirty="0">
                <a:solidFill>
                  <a:schemeClr val="accent4"/>
                </a:solidFill>
                <a:hlinkClick r:id="rId3"/>
              </a:rPr>
              <a:t>http://pediatrics.aappublications.org/content/120/5/1149</a:t>
            </a:r>
            <a:endParaRPr lang="en-US" sz="2000" dirty="0">
              <a:solidFill>
                <a:schemeClr val="accent4"/>
              </a:solidFill>
            </a:endParaRPr>
          </a:p>
          <a:p>
            <a:pPr marL="0" indent="0">
              <a:buNone/>
            </a:pPr>
            <a:endParaRPr lang="en-US" sz="1800" dirty="0">
              <a:solidFill>
                <a:schemeClr val="tx2">
                  <a:lumMod val="75000"/>
                </a:schemeClr>
              </a:solidFill>
            </a:endParaRPr>
          </a:p>
          <a:p>
            <a:pPr marL="0" indent="0">
              <a:buNone/>
            </a:pPr>
            <a:r>
              <a:rPr lang="en-US" sz="1800" dirty="0">
                <a:latin typeface="Wingdings"/>
                <a:ea typeface="Wingdings"/>
                <a:cs typeface="Wingdings"/>
                <a:sym typeface="Wingdings"/>
              </a:rPr>
              <a:t></a:t>
            </a:r>
            <a:r>
              <a:rPr lang="en-US" sz="2000" dirty="0"/>
              <a:t>Updated Policy Statement and Technical Report </a:t>
            </a:r>
          </a:p>
          <a:p>
            <a:pPr marL="0" indent="0">
              <a:buNone/>
            </a:pPr>
            <a:r>
              <a:rPr lang="en-US" sz="2000" dirty="0"/>
              <a:t>Pediatrics, November, 2015.</a:t>
            </a:r>
          </a:p>
          <a:p>
            <a:pPr marL="0" indent="0">
              <a:buNone/>
            </a:pPr>
            <a:r>
              <a:rPr lang="en-US" sz="2000" dirty="0">
                <a:hlinkClick r:id="rId4"/>
              </a:rPr>
              <a:t>http://pediatrics.aappublications.org/content/136/5/992</a:t>
            </a:r>
            <a:endParaRPr lang="en-US" sz="2000" dirty="0"/>
          </a:p>
          <a:p>
            <a:pPr marL="0" indent="0">
              <a:buNone/>
            </a:pPr>
            <a:endParaRPr lang="en-US" sz="1800" dirty="0"/>
          </a:p>
          <a:p>
            <a:pPr marL="0" indent="0">
              <a:buNone/>
            </a:pPr>
            <a:r>
              <a:rPr lang="en-US" sz="1800" dirty="0">
                <a:latin typeface="Wingdings"/>
                <a:ea typeface="Wingdings"/>
                <a:cs typeface="Wingdings"/>
                <a:sym typeface="Wingdings"/>
              </a:rPr>
              <a:t></a:t>
            </a:r>
            <a:r>
              <a:rPr lang="en-US" sz="2000" dirty="0"/>
              <a:t>Provided written and verbal testimony in support of the </a:t>
            </a:r>
          </a:p>
          <a:p>
            <a:pPr marL="0" indent="0">
              <a:buNone/>
            </a:pPr>
            <a:r>
              <a:rPr lang="en-US" sz="2000" dirty="0"/>
              <a:t>Environmental Protection Agency’s Clean Power Plan. </a:t>
            </a:r>
          </a:p>
          <a:p>
            <a:pPr marL="0" indent="0">
              <a:buNone/>
            </a:pPr>
            <a:endParaRPr lang="en-US" sz="1800" dirty="0"/>
          </a:p>
          <a:p>
            <a:pPr marL="0" indent="0">
              <a:buNone/>
            </a:pPr>
            <a:r>
              <a:rPr lang="en-US" sz="1800" dirty="0">
                <a:latin typeface="Wingdings"/>
                <a:ea typeface="Wingdings"/>
                <a:cs typeface="Wingdings"/>
                <a:sym typeface="Wingdings"/>
              </a:rPr>
              <a:t></a:t>
            </a:r>
            <a:r>
              <a:rPr lang="en-US" sz="2000" dirty="0"/>
              <a:t>Participated in White House Expert Consultation on the </a:t>
            </a:r>
          </a:p>
          <a:p>
            <a:pPr marL="0" indent="0">
              <a:buNone/>
            </a:pPr>
            <a:r>
              <a:rPr lang="en-US" sz="2000" dirty="0"/>
              <a:t>Effects of Climate Change on Children’s Health, 2014.</a:t>
            </a:r>
          </a:p>
          <a:p>
            <a:pPr marL="0" indent="0">
              <a:buNone/>
            </a:pPr>
            <a:endParaRPr lang="en-US" sz="2400" dirty="0"/>
          </a:p>
          <a:p>
            <a:pPr marL="0" indent="0">
              <a:buNone/>
            </a:pPr>
            <a:endParaRPr lang="en-US" sz="2400" dirty="0"/>
          </a:p>
          <a:p>
            <a:pPr marL="0" indent="0">
              <a:buNone/>
            </a:pPr>
            <a:endParaRPr lang="en-US" sz="2000" dirty="0"/>
          </a:p>
          <a:p>
            <a:pPr marL="0" indent="0">
              <a:buNone/>
            </a:pPr>
            <a:endParaRPr lang="en-US" sz="28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p:txBody>
      </p:sp>
      <p:pic>
        <p:nvPicPr>
          <p:cNvPr id="4" name="Picture 3" descr="peds-cover.jpg"/>
          <p:cNvPicPr>
            <a:picLocks noChangeAspect="1"/>
          </p:cNvPicPr>
          <p:nvPr/>
        </p:nvPicPr>
        <p:blipFill>
          <a:blip r:embed="rId5">
            <a:extLst>
              <a:ext uri="{BEBA8EAE-BF5A-486C-A8C5-ECC9F3942E4B}">
                <a14:imgProps xmlns:a14="http://schemas.microsoft.com/office/drawing/2010/main">
                  <a14:imgLayer r:embed="rId6">
                    <a14:imgEffect>
                      <a14:colorTemperature colorTemp="7200"/>
                    </a14:imgEffect>
                  </a14:imgLayer>
                </a14:imgProps>
              </a:ext>
              <a:ext uri="{28A0092B-C50C-407E-A947-70E740481C1C}">
                <a14:useLocalDpi xmlns:a14="http://schemas.microsoft.com/office/drawing/2010/main"/>
              </a:ext>
            </a:extLst>
          </a:blip>
          <a:stretch>
            <a:fillRect/>
          </a:stretch>
        </p:blipFill>
        <p:spPr>
          <a:xfrm>
            <a:off x="7192805" y="723113"/>
            <a:ext cx="1199778" cy="16071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Screen Shot 2016-10-18 at 1.36.31 PM.png"/>
          <p:cNvPicPr>
            <a:picLocks noChangeAspect="1"/>
          </p:cNvPicPr>
          <p:nvPr/>
        </p:nvPicPr>
        <p:blipFill>
          <a:blip r:embed="rId7" cstate="print">
            <a:extLst>
              <a:ext uri="{BEBA8EAE-BF5A-486C-A8C5-ECC9F3942E4B}">
                <a14:imgProps xmlns:a14="http://schemas.microsoft.com/office/drawing/2010/main">
                  <a14:imgLayer r:embed="rId8">
                    <a14:imgEffect>
                      <a14:sharpenSoften amount="50000"/>
                    </a14:imgEffect>
                    <a14:imgEffect>
                      <a14:saturation sat="400000"/>
                    </a14:imgEffect>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6244168" y="2592917"/>
            <a:ext cx="2821374" cy="1701963"/>
          </a:xfrm>
          <a:prstGeom prst="rect">
            <a:avLst/>
          </a:prstGeom>
          <a:ln>
            <a:noFill/>
          </a:ln>
          <a:effectLst>
            <a:outerShdw blurRad="292100" dist="139700" dir="2700000" algn="tl" rotWithShape="0">
              <a:srgbClr val="333333">
                <a:alpha val="65000"/>
              </a:srgbClr>
            </a:outerShdw>
          </a:effectLst>
        </p:spPr>
      </p:pic>
      <p:pic>
        <p:nvPicPr>
          <p:cNvPr id="6" name="Picture 5" descr="Capitol_483x238.jpg"/>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6557805" y="5148194"/>
            <a:ext cx="1957403" cy="932096"/>
          </a:xfrm>
          <a:prstGeom prst="rect">
            <a:avLst/>
          </a:prstGeom>
        </p:spPr>
      </p:pic>
    </p:spTree>
    <p:extLst>
      <p:ext uri="{BB962C8B-B14F-4D97-AF65-F5344CB8AC3E}">
        <p14:creationId xmlns:p14="http://schemas.microsoft.com/office/powerpoint/2010/main" val="2071694879"/>
      </p:ext>
    </p:extLst>
  </p:cSld>
  <p:clrMapOvr>
    <a:masterClrMapping/>
  </p:clrMapOvr>
  <mc:AlternateContent xmlns:mc="http://schemas.openxmlformats.org/markup-compatibility/2006" xmlns:p14="http://schemas.microsoft.com/office/powerpoint/2010/main">
    <mc:Choice Requires="p14">
      <p:transition spd="slow" p14:dur="2000" advTm="55622"/>
    </mc:Choice>
    <mc:Fallback xmlns="">
      <p:transition xmlns:p14="http://schemas.microsoft.com/office/powerpoint/2010/main" spd="slow" advTm="55622"/>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0551"/>
            <a:ext cx="8229600" cy="646331"/>
          </a:xfrm>
        </p:spPr>
        <p:txBody>
          <a:bodyPr/>
          <a:lstStyle/>
          <a:p>
            <a:r>
              <a:rPr lang="en-US" dirty="0"/>
              <a:t>AAP Leadership</a:t>
            </a:r>
          </a:p>
        </p:txBody>
      </p:sp>
      <p:sp>
        <p:nvSpPr>
          <p:cNvPr id="3" name="Content Placeholder 2"/>
          <p:cNvSpPr>
            <a:spLocks noGrp="1"/>
          </p:cNvSpPr>
          <p:nvPr>
            <p:ph sz="half" idx="1"/>
          </p:nvPr>
        </p:nvSpPr>
        <p:spPr>
          <a:xfrm>
            <a:off x="457200" y="1366881"/>
            <a:ext cx="4038600" cy="4663689"/>
          </a:xfrm>
        </p:spPr>
        <p:txBody>
          <a:bodyPr/>
          <a:lstStyle/>
          <a:p>
            <a:pPr marL="0" indent="0" algn="ctr">
              <a:buNone/>
            </a:pPr>
            <a:r>
              <a:rPr lang="en-US" sz="2400" b="1" dirty="0"/>
              <a:t>AAP Consortium On Climate Change Meeting 10/16</a:t>
            </a:r>
          </a:p>
          <a:p>
            <a:pPr marL="0" indent="0" algn="ctr">
              <a:buNone/>
            </a:pPr>
            <a:endParaRPr lang="en-US" b="1" dirty="0"/>
          </a:p>
          <a:p>
            <a:pPr marL="0" indent="0" algn="ctr">
              <a:buNone/>
            </a:pPr>
            <a:endParaRPr lang="en-US" b="1" dirty="0"/>
          </a:p>
          <a:p>
            <a:pPr marL="0" indent="0" algn="ctr">
              <a:buNone/>
            </a:pPr>
            <a:endParaRPr lang="en-US" b="1" dirty="0"/>
          </a:p>
          <a:p>
            <a:pPr marL="0" indent="0" algn="ctr">
              <a:buNone/>
            </a:pPr>
            <a:endParaRPr lang="en-US" b="1" dirty="0"/>
          </a:p>
          <a:p>
            <a:pPr marL="0" indent="0" algn="ctr">
              <a:buNone/>
            </a:pPr>
            <a:endParaRPr lang="en-US" b="1" dirty="0"/>
          </a:p>
          <a:p>
            <a:pPr marL="0" indent="0">
              <a:buNone/>
            </a:pPr>
            <a:r>
              <a:rPr lang="en-US" sz="1400" i="1" dirty="0"/>
              <a:t>Pulmonology, Emergency Medicine, Allergy/Immunology, CME, School Health, Sports Medicine and Fitness, Medical Toxicology, Infectious Diseases, Epidemiology, State Affairs, Psychosocial Aspects Child and Family Health, Ambulatory Medicine, Community Pediatrics, Native American Child Health, Pediatric Trainees, Environmental Health</a:t>
            </a:r>
          </a:p>
          <a:p>
            <a:pPr marL="0" indent="0">
              <a:buNone/>
            </a:pPr>
            <a:endParaRPr lang="en-US" sz="2400" dirty="0"/>
          </a:p>
          <a:p>
            <a:pPr marL="0" indent="0">
              <a:buNone/>
            </a:pPr>
            <a:endParaRPr lang="en-US" sz="2400" dirty="0"/>
          </a:p>
          <a:p>
            <a:pPr marL="0" indent="0">
              <a:buNone/>
            </a:pPr>
            <a:endParaRPr lang="en-US" dirty="0"/>
          </a:p>
          <a:p>
            <a:pPr marL="0" indent="0">
              <a:buNone/>
            </a:pPr>
            <a:endParaRPr lang="en-US" dirty="0"/>
          </a:p>
          <a:p>
            <a:pPr marL="0" indent="0">
              <a:buNone/>
            </a:pPr>
            <a:endParaRPr lang="en-US" dirty="0"/>
          </a:p>
        </p:txBody>
      </p:sp>
      <p:sp>
        <p:nvSpPr>
          <p:cNvPr id="4" name="Content Placeholder 3"/>
          <p:cNvSpPr>
            <a:spLocks noGrp="1"/>
          </p:cNvSpPr>
          <p:nvPr>
            <p:ph sz="half" idx="2"/>
          </p:nvPr>
        </p:nvSpPr>
        <p:spPr>
          <a:xfrm>
            <a:off x="4648199" y="1809749"/>
            <a:ext cx="3945467" cy="4388775"/>
          </a:xfrm>
        </p:spPr>
        <p:txBody>
          <a:bodyPr/>
          <a:lstStyle/>
          <a:p>
            <a:pPr marL="0" indent="0">
              <a:buNone/>
            </a:pPr>
            <a:r>
              <a:rPr lang="en-US" sz="2400" dirty="0">
                <a:latin typeface="Wingdings"/>
                <a:ea typeface="Wingdings"/>
                <a:cs typeface="Wingdings"/>
                <a:sym typeface="Wingdings"/>
              </a:rPr>
              <a:t> </a:t>
            </a:r>
            <a:r>
              <a:rPr lang="en-US" sz="2400" dirty="0"/>
              <a:t>	Medical Director: </a:t>
            </a:r>
          </a:p>
          <a:p>
            <a:pPr marL="0" indent="0">
              <a:buNone/>
            </a:pPr>
            <a:r>
              <a:rPr lang="en-US" sz="2400" dirty="0"/>
              <a:t>	</a:t>
            </a:r>
            <a:r>
              <a:rPr lang="en-US" sz="2400" i="1" dirty="0"/>
              <a:t>Dr. 	Jerome Paulson</a:t>
            </a:r>
          </a:p>
          <a:p>
            <a:pPr marL="0" indent="0">
              <a:buNone/>
            </a:pPr>
            <a:r>
              <a:rPr lang="en-US" sz="2400" dirty="0">
                <a:latin typeface="Wingdings"/>
                <a:ea typeface="Wingdings"/>
                <a:cs typeface="Wingdings"/>
                <a:sym typeface="Wingdings"/>
              </a:rPr>
              <a:t>	</a:t>
            </a:r>
            <a:r>
              <a:rPr lang="en-US" sz="2400" dirty="0"/>
              <a:t>Elevating issue in AAP</a:t>
            </a:r>
          </a:p>
          <a:p>
            <a:pPr marL="0" indent="0">
              <a:buNone/>
            </a:pPr>
            <a:r>
              <a:rPr lang="en-US" sz="2400" dirty="0">
                <a:latin typeface="Wingdings"/>
                <a:ea typeface="Wingdings"/>
                <a:cs typeface="Wingdings"/>
                <a:sym typeface="Wingdings"/>
              </a:rPr>
              <a:t>	</a:t>
            </a:r>
            <a:r>
              <a:rPr lang="en-US" sz="2400" dirty="0"/>
              <a:t>Outreach to Districts and 	State Chapters</a:t>
            </a:r>
          </a:p>
          <a:p>
            <a:pPr marL="0" indent="0">
              <a:buNone/>
            </a:pPr>
            <a:r>
              <a:rPr lang="en-US" sz="2400" dirty="0">
                <a:latin typeface="Wingdings"/>
                <a:ea typeface="Wingdings"/>
                <a:cs typeface="Wingdings"/>
                <a:sym typeface="Wingdings"/>
              </a:rPr>
              <a:t>	</a:t>
            </a:r>
            <a:r>
              <a:rPr lang="en-US" sz="2400" dirty="0">
                <a:sym typeface="Wingdings"/>
              </a:rPr>
              <a:t>Toolkit</a:t>
            </a:r>
            <a:endParaRPr lang="en-US" sz="2400" dirty="0"/>
          </a:p>
          <a:p>
            <a:pPr marL="0" indent="0">
              <a:buNone/>
            </a:pPr>
            <a:r>
              <a:rPr lang="en-US" sz="2400" dirty="0">
                <a:latin typeface="Wingdings"/>
                <a:ea typeface="Wingdings"/>
                <a:cs typeface="Wingdings"/>
                <a:sym typeface="Wingdings"/>
              </a:rPr>
              <a:t>	</a:t>
            </a:r>
            <a:r>
              <a:rPr lang="en-US" sz="1800" dirty="0">
                <a:latin typeface="Wingdings"/>
                <a:ea typeface="Wingdings"/>
                <a:cs typeface="Wingdings"/>
                <a:sym typeface="Wingdings"/>
              </a:rPr>
              <a:t> </a:t>
            </a:r>
            <a:r>
              <a:rPr lang="en-US" sz="1800" dirty="0"/>
              <a:t>Patient/Physician oriented  			handouts</a:t>
            </a:r>
          </a:p>
          <a:p>
            <a:pPr marL="457200" lvl="1" indent="0">
              <a:buNone/>
            </a:pPr>
            <a:r>
              <a:rPr lang="en-US" sz="1800" dirty="0">
                <a:latin typeface="Wingdings"/>
                <a:ea typeface="Wingdings"/>
                <a:cs typeface="Wingdings"/>
                <a:sym typeface="Wingdings"/>
              </a:rPr>
              <a:t>	</a:t>
            </a:r>
            <a:r>
              <a:rPr lang="en-US" sz="1800" dirty="0"/>
              <a:t>PowerPoint Presentation</a:t>
            </a:r>
          </a:p>
          <a:p>
            <a:pPr marL="457200" lvl="1" indent="0">
              <a:buNone/>
            </a:pPr>
            <a:r>
              <a:rPr lang="en-US" sz="1800" dirty="0">
                <a:latin typeface="Wingdings"/>
                <a:ea typeface="Wingdings"/>
                <a:cs typeface="Wingdings"/>
                <a:sym typeface="Wingdings"/>
              </a:rPr>
              <a:t>	</a:t>
            </a:r>
            <a:r>
              <a:rPr lang="en-US" sz="1800" dirty="0"/>
              <a:t>Sample Op-Ed</a:t>
            </a:r>
          </a:p>
          <a:p>
            <a:pPr marL="457200" lvl="1" indent="0">
              <a:buNone/>
            </a:pPr>
            <a:endParaRPr lang="en-US" sz="2000" dirty="0"/>
          </a:p>
          <a:p>
            <a:pPr marL="457200" lvl="1" indent="0">
              <a:buNone/>
            </a:pPr>
            <a:endParaRPr lang="en-US" sz="2000" dirty="0"/>
          </a:p>
          <a:p>
            <a:pPr lvl="1"/>
            <a:endParaRPr lang="en-US" sz="2000" dirty="0"/>
          </a:p>
          <a:p>
            <a:pPr lvl="1"/>
            <a:endParaRPr lang="en-US" sz="2000" dirty="0"/>
          </a:p>
          <a:p>
            <a:pPr lvl="1"/>
            <a:endParaRPr lang="en-US" sz="2000" dirty="0"/>
          </a:p>
          <a:p>
            <a:endParaRPr lang="en-US" sz="2400" dirty="0"/>
          </a:p>
        </p:txBody>
      </p:sp>
      <p:pic>
        <p:nvPicPr>
          <p:cNvPr id="5" name="Picture 4" descr="caduceus-1245442.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271528" y="535088"/>
            <a:ext cx="796271" cy="1128385"/>
          </a:xfrm>
          <a:prstGeom prst="rect">
            <a:avLst/>
          </a:prstGeom>
        </p:spPr>
      </p:pic>
      <p:pic>
        <p:nvPicPr>
          <p:cNvPr id="6" name="Picture 5" descr="climate meeting group photo.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02355" y="2194560"/>
            <a:ext cx="3539656" cy="2359464"/>
          </a:xfrm>
          <a:prstGeom prst="rect">
            <a:avLst/>
          </a:prstGeom>
        </p:spPr>
      </p:pic>
    </p:spTree>
    <p:extLst>
      <p:ext uri="{BB962C8B-B14F-4D97-AF65-F5344CB8AC3E}">
        <p14:creationId xmlns:p14="http://schemas.microsoft.com/office/powerpoint/2010/main" val="25202089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667"/>
            <a:ext cx="8229600" cy="2177197"/>
          </a:xfrm>
        </p:spPr>
        <p:txBody>
          <a:bodyPr/>
          <a:lstStyle/>
          <a:p>
            <a:r>
              <a:rPr lang="en-US" dirty="0"/>
              <a:t>Health Leadership</a:t>
            </a:r>
          </a:p>
        </p:txBody>
      </p:sp>
      <p:sp>
        <p:nvSpPr>
          <p:cNvPr id="3" name="Content Placeholder 2"/>
          <p:cNvSpPr>
            <a:spLocks noGrp="1"/>
          </p:cNvSpPr>
          <p:nvPr>
            <p:ph idx="1"/>
          </p:nvPr>
        </p:nvSpPr>
        <p:spPr>
          <a:xfrm>
            <a:off x="457200" y="2091828"/>
            <a:ext cx="8229600" cy="4321672"/>
          </a:xfrm>
        </p:spPr>
        <p:txBody>
          <a:bodyPr/>
          <a:lstStyle/>
          <a:p>
            <a:pPr marL="0" indent="0">
              <a:buNone/>
            </a:pPr>
            <a:r>
              <a:rPr lang="en-US" sz="2400" b="1" dirty="0">
                <a:latin typeface="Wingdings"/>
                <a:ea typeface="Wingdings"/>
                <a:cs typeface="Wingdings"/>
                <a:sym typeface="Wingdings"/>
              </a:rPr>
              <a:t></a:t>
            </a:r>
            <a:r>
              <a:rPr lang="en-US" sz="2400" b="1" dirty="0"/>
              <a:t>Medical Society Consortium on Climate and Health</a:t>
            </a:r>
          </a:p>
          <a:p>
            <a:pPr marL="0" indent="0">
              <a:buNone/>
            </a:pPr>
            <a:r>
              <a:rPr lang="en-US" sz="1800" dirty="0">
                <a:solidFill>
                  <a:schemeClr val="tx2">
                    <a:lumMod val="60000"/>
                    <a:lumOff val="40000"/>
                  </a:schemeClr>
                </a:solidFill>
              </a:rPr>
              <a:t>https://</a:t>
            </a:r>
            <a:r>
              <a:rPr lang="en-US" sz="1800" dirty="0" err="1">
                <a:solidFill>
                  <a:schemeClr val="tx2">
                    <a:lumMod val="60000"/>
                    <a:lumOff val="40000"/>
                  </a:schemeClr>
                </a:solidFill>
              </a:rPr>
              <a:t>medsocietiesforclimatehealth.org</a:t>
            </a:r>
            <a:endParaRPr lang="en-US" sz="1800" dirty="0">
              <a:solidFill>
                <a:schemeClr val="tx2">
                  <a:lumMod val="60000"/>
                  <a:lumOff val="40000"/>
                </a:schemeClr>
              </a:solidFill>
            </a:endParaRPr>
          </a:p>
          <a:p>
            <a:pPr marL="0" indent="0">
              <a:buNone/>
            </a:pPr>
            <a:r>
              <a:rPr lang="en-US" sz="2400" b="1" dirty="0">
                <a:latin typeface="Wingdings"/>
                <a:ea typeface="Wingdings"/>
                <a:cs typeface="Wingdings"/>
                <a:sym typeface="Wingdings"/>
              </a:rPr>
              <a:t></a:t>
            </a:r>
            <a:r>
              <a:rPr lang="en-US" sz="2400" b="1" dirty="0"/>
              <a:t>American College of Physicians Policy Statement and Toolkit</a:t>
            </a:r>
          </a:p>
          <a:p>
            <a:pPr marL="0" indent="0">
              <a:buNone/>
            </a:pPr>
            <a:r>
              <a:rPr lang="en-US" sz="1600" u="sng" dirty="0">
                <a:solidFill>
                  <a:srgbClr val="0000FF"/>
                </a:solidFill>
              </a:rPr>
              <a:t>https://</a:t>
            </a:r>
            <a:r>
              <a:rPr lang="en-US" sz="1600" u="sng" dirty="0" err="1">
                <a:solidFill>
                  <a:srgbClr val="0000FF"/>
                </a:solidFill>
              </a:rPr>
              <a:t>www.acponline.org</a:t>
            </a:r>
            <a:r>
              <a:rPr lang="en-US" sz="1600" u="sng" dirty="0">
                <a:solidFill>
                  <a:srgbClr val="0000FF"/>
                </a:solidFill>
              </a:rPr>
              <a:t>/advocacy/advocacy-in-action/climate-change-toolkit</a:t>
            </a:r>
          </a:p>
          <a:p>
            <a:pPr marL="0" indent="0">
              <a:buNone/>
            </a:pPr>
            <a:r>
              <a:rPr lang="en-US" sz="2400" b="1" dirty="0">
                <a:latin typeface="Wingdings"/>
                <a:ea typeface="Wingdings"/>
                <a:cs typeface="Wingdings"/>
                <a:sym typeface="Wingdings"/>
              </a:rPr>
              <a:t></a:t>
            </a:r>
            <a:r>
              <a:rPr lang="en-US" sz="2400" b="1" dirty="0"/>
              <a:t>American Public Health Association</a:t>
            </a:r>
          </a:p>
          <a:p>
            <a:pPr marL="0" indent="0">
              <a:buNone/>
            </a:pPr>
            <a:r>
              <a:rPr lang="en-US" sz="1400" u="sng" dirty="0">
                <a:solidFill>
                  <a:schemeClr val="accent1">
                    <a:lumMod val="60000"/>
                    <a:lumOff val="40000"/>
                  </a:schemeClr>
                </a:solidFill>
              </a:rPr>
              <a:t>https://</a:t>
            </a:r>
            <a:r>
              <a:rPr lang="en-US" sz="1400" u="sng" dirty="0" err="1">
                <a:solidFill>
                  <a:schemeClr val="accent1">
                    <a:lumMod val="60000"/>
                    <a:lumOff val="40000"/>
                  </a:schemeClr>
                </a:solidFill>
              </a:rPr>
              <a:t>www.apha.org</a:t>
            </a:r>
            <a:r>
              <a:rPr lang="en-US" sz="1400" u="sng" dirty="0">
                <a:solidFill>
                  <a:schemeClr val="accent1">
                    <a:lumMod val="60000"/>
                    <a:lumOff val="40000"/>
                  </a:schemeClr>
                </a:solidFill>
              </a:rPr>
              <a:t>/policies-and-advocacy/public-health-policy-statements/policy-database/2015/12/03/15/34/public-health-opportunities-to-address-the-health-effects-of-climate-change </a:t>
            </a:r>
          </a:p>
          <a:p>
            <a:pPr marL="0" indent="0">
              <a:buNone/>
            </a:pPr>
            <a:r>
              <a:rPr lang="en-US" sz="2400" b="1" dirty="0">
                <a:latin typeface="Wingdings"/>
                <a:ea typeface="Wingdings"/>
                <a:cs typeface="Wingdings"/>
                <a:sym typeface="Wingdings"/>
              </a:rPr>
              <a:t></a:t>
            </a:r>
            <a:r>
              <a:rPr lang="en-US" sz="2400" b="1" dirty="0"/>
              <a:t>Centers for Disease Control and Prevention</a:t>
            </a:r>
          </a:p>
          <a:p>
            <a:pPr marL="0" indent="0">
              <a:buNone/>
            </a:pPr>
            <a:r>
              <a:rPr lang="en-US" sz="1600" dirty="0">
                <a:hlinkClick r:id="rId3"/>
              </a:rPr>
              <a:t>http://www.cdc.gov/climateandhealth/default.htm</a:t>
            </a:r>
            <a:r>
              <a:rPr lang="en-US" sz="1600" dirty="0"/>
              <a:t> </a:t>
            </a:r>
            <a:endParaRPr lang="en-US" sz="1600" b="1" dirty="0"/>
          </a:p>
          <a:p>
            <a:pPr marL="0" indent="0">
              <a:buNone/>
            </a:pPr>
            <a:r>
              <a:rPr lang="en-US" sz="2400" b="1" dirty="0">
                <a:latin typeface="Wingdings"/>
                <a:ea typeface="Wingdings"/>
                <a:cs typeface="Wingdings"/>
                <a:sym typeface="Wingdings"/>
              </a:rPr>
              <a:t></a:t>
            </a:r>
            <a:r>
              <a:rPr lang="en-US" sz="2400" b="1" dirty="0"/>
              <a:t>U.S. Global Change Research Program, Climate and Health</a:t>
            </a:r>
          </a:p>
          <a:p>
            <a:pPr marL="0" lvl="1" indent="0">
              <a:buClr>
                <a:srgbClr val="F5AA2C"/>
              </a:buClr>
              <a:buNone/>
            </a:pPr>
            <a:r>
              <a:rPr lang="en-US" sz="1600" dirty="0">
                <a:hlinkClick r:id="rId4"/>
              </a:rPr>
              <a:t>https://health2016.globalchange.gov/</a:t>
            </a:r>
            <a:endParaRPr lang="en-US" sz="1600" dirty="0"/>
          </a:p>
          <a:p>
            <a:pPr marL="0" indent="0">
              <a:buNone/>
            </a:pPr>
            <a:endParaRPr lang="en-US" sz="2000" i="1" dirty="0"/>
          </a:p>
          <a:p>
            <a:pPr marL="0" indent="0" algn="ctr">
              <a:buNone/>
            </a:pPr>
            <a:endParaRPr lang="en-US" sz="2400" b="1" dirty="0"/>
          </a:p>
          <a:p>
            <a:pPr marL="0" indent="0">
              <a:buNone/>
            </a:pPr>
            <a:endParaRPr lang="en-US" dirty="0"/>
          </a:p>
        </p:txBody>
      </p:sp>
      <p:pic>
        <p:nvPicPr>
          <p:cNvPr id="4" name="Picture 3" descr="caduceus-1245442.jp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969250" y="535088"/>
            <a:ext cx="1098550" cy="1556740"/>
          </a:xfrm>
          <a:prstGeom prst="rect">
            <a:avLst/>
          </a:prstGeom>
        </p:spPr>
      </p:pic>
    </p:spTree>
    <p:extLst>
      <p:ext uri="{BB962C8B-B14F-4D97-AF65-F5344CB8AC3E}">
        <p14:creationId xmlns:p14="http://schemas.microsoft.com/office/powerpoint/2010/main" val="29661249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1388214"/>
          </a:xfrm>
        </p:spPr>
        <p:txBody>
          <a:bodyPr/>
          <a:lstStyle/>
          <a:p>
            <a:r>
              <a:rPr lang="en-US" dirty="0"/>
              <a:t>In Your Practice</a:t>
            </a:r>
          </a:p>
        </p:txBody>
      </p:sp>
      <p:sp>
        <p:nvSpPr>
          <p:cNvPr id="3" name="Content Placeholder 2"/>
          <p:cNvSpPr>
            <a:spLocks noGrp="1"/>
          </p:cNvSpPr>
          <p:nvPr>
            <p:ph sz="quarter" idx="1"/>
          </p:nvPr>
        </p:nvSpPr>
        <p:spPr>
          <a:xfrm>
            <a:off x="301752" y="1270076"/>
            <a:ext cx="8503920" cy="4933025"/>
          </a:xfrm>
        </p:spPr>
        <p:txBody>
          <a:bodyPr>
            <a:normAutofit fontScale="85000" lnSpcReduction="20000"/>
          </a:bodyPr>
          <a:lstStyle/>
          <a:p>
            <a:pPr marL="0" indent="0" algn="ctr">
              <a:buNone/>
            </a:pPr>
            <a:r>
              <a:rPr lang="en-US" b="1" dirty="0"/>
              <a:t>Climate Policy is Health Policy</a:t>
            </a:r>
          </a:p>
          <a:p>
            <a:pPr marL="0" indent="0" algn="ctr">
              <a:buNone/>
            </a:pPr>
            <a:r>
              <a:rPr lang="en-US" b="1" dirty="0"/>
              <a:t>Discuss Co-Benefits With Families</a:t>
            </a:r>
          </a:p>
          <a:p>
            <a:endParaRPr lang="en-US" dirty="0"/>
          </a:p>
          <a:p>
            <a:endParaRPr lang="en-US" dirty="0"/>
          </a:p>
          <a:p>
            <a:endParaRPr lang="en-US" dirty="0"/>
          </a:p>
          <a:p>
            <a:pPr marL="594360" lvl="2" indent="0">
              <a:buNone/>
            </a:pPr>
            <a:endParaRPr lang="en-US" dirty="0"/>
          </a:p>
          <a:p>
            <a:pPr marL="594360" lvl="2" indent="0">
              <a:buNone/>
            </a:pPr>
            <a:endParaRPr lang="en-US" sz="400" dirty="0"/>
          </a:p>
          <a:p>
            <a:pPr marL="594360" lvl="2" indent="0">
              <a:buNone/>
            </a:pPr>
            <a:endParaRPr lang="en-US" sz="400" dirty="0"/>
          </a:p>
          <a:p>
            <a:pPr marL="594360" lvl="2" indent="0">
              <a:buNone/>
            </a:pPr>
            <a:endParaRPr lang="en-US" sz="400" dirty="0"/>
          </a:p>
          <a:p>
            <a:pPr marL="594360" lvl="2" indent="0">
              <a:buNone/>
            </a:pPr>
            <a:r>
              <a:rPr lang="en-US" sz="1000" dirty="0"/>
              <a:t>			</a:t>
            </a:r>
          </a:p>
          <a:p>
            <a:pPr marL="594360" lvl="2" indent="0">
              <a:buNone/>
            </a:pPr>
            <a:r>
              <a:rPr lang="en-US" sz="1000" dirty="0"/>
              <a:t>			</a:t>
            </a:r>
          </a:p>
          <a:p>
            <a:pPr marL="594360" lvl="2" indent="0">
              <a:buNone/>
            </a:pPr>
            <a:r>
              <a:rPr lang="en-US" sz="1000" dirty="0"/>
              <a:t>							Source: </a:t>
            </a:r>
            <a:r>
              <a:rPr lang="en-US" sz="1000" dirty="0" err="1"/>
              <a:t>CDC.gov</a:t>
            </a:r>
            <a:endParaRPr lang="en-US" dirty="0"/>
          </a:p>
          <a:p>
            <a:pPr marL="731520" lvl="1" indent="-457200">
              <a:buAutoNum type="arabicParenR"/>
            </a:pPr>
            <a:r>
              <a:rPr lang="en-US" dirty="0"/>
              <a:t>Walking/biking promotes fitness and reduces emissions.</a:t>
            </a:r>
          </a:p>
          <a:p>
            <a:pPr marL="731520" lvl="1" indent="-457200">
              <a:buAutoNum type="arabicParenR"/>
            </a:pPr>
            <a:r>
              <a:rPr lang="en-US" dirty="0"/>
              <a:t>Plant-based proteins improve cardiovascular health and reduce agricultural pollutants.</a:t>
            </a:r>
          </a:p>
          <a:p>
            <a:pPr marL="731520" lvl="1" indent="-457200">
              <a:buAutoNum type="arabicParenR"/>
            </a:pPr>
            <a:r>
              <a:rPr lang="en-US" dirty="0"/>
              <a:t>Fuel-efficient vehicles and public transportation use save money and reduce emissions.</a:t>
            </a:r>
          </a:p>
        </p:txBody>
      </p:sp>
      <p:pic>
        <p:nvPicPr>
          <p:cNvPr id="4" name="Picture 3" descr="77296115.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34111" y="2198237"/>
            <a:ext cx="2444750" cy="1784668"/>
          </a:xfrm>
          <a:prstGeom prst="rect">
            <a:avLst/>
          </a:prstGeom>
        </p:spPr>
      </p:pic>
    </p:spTree>
    <p:extLst>
      <p:ext uri="{BB962C8B-B14F-4D97-AF65-F5344CB8AC3E}">
        <p14:creationId xmlns:p14="http://schemas.microsoft.com/office/powerpoint/2010/main" val="771254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6522"/>
            <a:ext cx="9144000" cy="1756007"/>
          </a:xfrm>
        </p:spPr>
        <p:txBody>
          <a:bodyPr/>
          <a:lstStyle/>
          <a:p>
            <a:r>
              <a:rPr lang="en-US" dirty="0"/>
              <a:t>Child Health in a Changing Climate</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4150706859"/>
              </p:ext>
            </p:extLst>
          </p:nvPr>
        </p:nvGraphicFramePr>
        <p:xfrm>
          <a:off x="301752" y="1716108"/>
          <a:ext cx="8503920" cy="46163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40G0030_lores.jp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882746" y="1729906"/>
            <a:ext cx="1609589" cy="1062329"/>
          </a:xfrm>
          <a:prstGeom prst="rect">
            <a:avLst/>
          </a:prstGeom>
        </p:spPr>
      </p:pic>
      <p:pic>
        <p:nvPicPr>
          <p:cNvPr id="8" name="Picture 7" descr="9534_thumb.jpg"/>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937214" y="1825908"/>
            <a:ext cx="1524000" cy="1016000"/>
          </a:xfrm>
          <a:prstGeom prst="rect">
            <a:avLst/>
          </a:prstGeom>
        </p:spPr>
      </p:pic>
      <p:pic>
        <p:nvPicPr>
          <p:cNvPr id="9" name="Picture 8" descr="child eating bread(2).jpg"/>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350823" y="3227622"/>
            <a:ext cx="2479379" cy="1652918"/>
          </a:xfrm>
          <a:prstGeom prst="rect">
            <a:avLst/>
          </a:prstGeom>
        </p:spPr>
      </p:pic>
      <p:pic>
        <p:nvPicPr>
          <p:cNvPr id="3" name="Picture 2" descr="hurricane.jpg"/>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937214" y="4880540"/>
            <a:ext cx="1369278" cy="1369278"/>
          </a:xfrm>
          <a:prstGeom prst="rect">
            <a:avLst/>
          </a:prstGeom>
        </p:spPr>
      </p:pic>
      <p:pic>
        <p:nvPicPr>
          <p:cNvPr id="11" name="Picture 10" descr="Extreme Heat for Coaches.png"/>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7604724" y="3978258"/>
            <a:ext cx="1200948" cy="1895811"/>
          </a:xfrm>
          <a:prstGeom prst="rect">
            <a:avLst/>
          </a:prstGeom>
        </p:spPr>
      </p:pic>
    </p:spTree>
    <p:extLst>
      <p:ext uri="{BB962C8B-B14F-4D97-AF65-F5344CB8AC3E}">
        <p14:creationId xmlns:p14="http://schemas.microsoft.com/office/powerpoint/2010/main" val="3948751450"/>
      </p:ext>
    </p:extLst>
  </p:cSld>
  <p:clrMapOvr>
    <a:masterClrMapping/>
  </p:clrMapOvr>
  <mc:AlternateContent xmlns:mc="http://schemas.openxmlformats.org/markup-compatibility/2006" xmlns:p14="http://schemas.microsoft.com/office/powerpoint/2010/main">
    <mc:Choice Requires="p14">
      <p:transition spd="slow" p14:dur="2000" advTm="1239"/>
    </mc:Choice>
    <mc:Fallback xmlns="">
      <p:transition xmlns:p14="http://schemas.microsoft.com/office/powerpoint/2010/main" spd="slow" advTm="1239"/>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7856"/>
            <a:ext cx="8229600" cy="675934"/>
          </a:xfrm>
        </p:spPr>
        <p:txBody>
          <a:bodyPr/>
          <a:lstStyle/>
          <a:p>
            <a:r>
              <a:rPr lang="en-US" dirty="0"/>
              <a:t>In your practice</a:t>
            </a:r>
            <a:br>
              <a:rPr lang="en-US" dirty="0"/>
            </a:br>
            <a:endParaRPr lang="en-US" dirty="0"/>
          </a:p>
        </p:txBody>
      </p:sp>
      <p:sp>
        <p:nvSpPr>
          <p:cNvPr id="3" name="Content Placeholder 2"/>
          <p:cNvSpPr>
            <a:spLocks noGrp="1"/>
          </p:cNvSpPr>
          <p:nvPr>
            <p:ph idx="1"/>
          </p:nvPr>
        </p:nvSpPr>
        <p:spPr>
          <a:xfrm>
            <a:off x="457200" y="1663790"/>
            <a:ext cx="8686800" cy="4697568"/>
          </a:xfrm>
        </p:spPr>
        <p:txBody>
          <a:bodyPr/>
          <a:lstStyle/>
          <a:p>
            <a:r>
              <a:rPr lang="en-US" sz="2800" dirty="0"/>
              <a:t>Anticipate earlier/longer allergy season</a:t>
            </a:r>
          </a:p>
          <a:p>
            <a:pPr marL="0" indent="0">
              <a:buNone/>
            </a:pPr>
            <a:endParaRPr lang="en-US" sz="2800" dirty="0"/>
          </a:p>
          <a:p>
            <a:r>
              <a:rPr lang="en-US" sz="2800" dirty="0"/>
              <a:t>Be alert for shifting timing/locations </a:t>
            </a:r>
          </a:p>
          <a:p>
            <a:pPr marL="0" indent="0">
              <a:buNone/>
            </a:pPr>
            <a:r>
              <a:rPr lang="en-US" sz="2800" dirty="0"/>
              <a:t>	of infections</a:t>
            </a:r>
          </a:p>
          <a:p>
            <a:pPr marL="0" indent="0">
              <a:buNone/>
            </a:pPr>
            <a:endParaRPr lang="en-US" sz="2800" dirty="0"/>
          </a:p>
          <a:p>
            <a:r>
              <a:rPr lang="en-US" sz="2800" dirty="0"/>
              <a:t>Monitor for mental health effects after </a:t>
            </a:r>
          </a:p>
          <a:p>
            <a:pPr marL="0" indent="0">
              <a:buNone/>
            </a:pPr>
            <a:r>
              <a:rPr lang="en-US" sz="2800" dirty="0"/>
              <a:t>	extreme events</a:t>
            </a:r>
          </a:p>
          <a:p>
            <a:pPr marL="0" indent="0">
              <a:buNone/>
            </a:pPr>
            <a:endParaRPr lang="en-US" sz="2800" dirty="0"/>
          </a:p>
          <a:p>
            <a:r>
              <a:rPr lang="en-US" sz="2800" dirty="0"/>
              <a:t>Advise parents/coaches on heat precautions</a:t>
            </a:r>
          </a:p>
          <a:p>
            <a:pPr marL="0" indent="0">
              <a:buNone/>
            </a:pPr>
            <a:endParaRPr lang="en-US" sz="2800" dirty="0"/>
          </a:p>
        </p:txBody>
      </p:sp>
      <p:pic>
        <p:nvPicPr>
          <p:cNvPr id="8" name="Picture 7" descr="erythema migrans cdc.tiff"/>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379670" y="2582350"/>
            <a:ext cx="922702" cy="1372733"/>
          </a:xfrm>
          <a:prstGeom prst="rect">
            <a:avLst/>
          </a:prstGeom>
        </p:spPr>
      </p:pic>
      <p:pic>
        <p:nvPicPr>
          <p:cNvPr id="7" name="Picture 6" descr="allergiesjpg.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302372" y="1073100"/>
            <a:ext cx="1384428" cy="1384428"/>
          </a:xfrm>
          <a:prstGeom prst="rect">
            <a:avLst/>
          </a:prstGeom>
        </p:spPr>
      </p:pic>
      <p:pic>
        <p:nvPicPr>
          <p:cNvPr id="10" name="Content Placeholder 14"/>
          <p:cNvPicPr>
            <a:picLocks noGrp="1" noChangeAspect="1"/>
          </p:cNvPicPr>
          <p:nvPr/>
        </p:nvPicPr>
        <p:blipFill>
          <a:blip r:embed="rId5" cstate="print">
            <a:extLst>
              <a:ext uri="{28A0092B-C50C-407E-A947-70E740481C1C}">
                <a14:useLocalDpi xmlns:a14="http://schemas.microsoft.com/office/drawing/2010/main"/>
              </a:ext>
            </a:extLst>
          </a:blip>
          <a:srcRect t="-17927" b="-17927"/>
          <a:stretch>
            <a:fillRect/>
          </a:stretch>
        </p:blipFill>
        <p:spPr>
          <a:xfrm>
            <a:off x="6943763" y="3955083"/>
            <a:ext cx="1743037" cy="1943544"/>
          </a:xfrm>
          <a:prstGeom prst="rect">
            <a:avLst/>
          </a:prstGeom>
        </p:spPr>
      </p:pic>
    </p:spTree>
    <p:extLst>
      <p:ext uri="{BB962C8B-B14F-4D97-AF65-F5344CB8AC3E}">
        <p14:creationId xmlns:p14="http://schemas.microsoft.com/office/powerpoint/2010/main" val="2422013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955369"/>
          </a:xfrm>
        </p:spPr>
        <p:txBody>
          <a:bodyPr/>
          <a:lstStyle/>
          <a:p>
            <a:r>
              <a:rPr lang="en-US" dirty="0"/>
              <a:t>Green Your Facility</a:t>
            </a:r>
          </a:p>
        </p:txBody>
      </p:sp>
      <p:sp>
        <p:nvSpPr>
          <p:cNvPr id="3" name="Content Placeholder 2"/>
          <p:cNvSpPr>
            <a:spLocks noGrp="1"/>
          </p:cNvSpPr>
          <p:nvPr>
            <p:ph sz="half" idx="1"/>
          </p:nvPr>
        </p:nvSpPr>
        <p:spPr>
          <a:xfrm>
            <a:off x="301752" y="987552"/>
            <a:ext cx="4038600" cy="5870448"/>
          </a:xfrm>
        </p:spPr>
        <p:txBody>
          <a:bodyPr>
            <a:normAutofit/>
          </a:bodyPr>
          <a:lstStyle/>
          <a:p>
            <a:pPr marL="0" indent="0">
              <a:buNone/>
            </a:pPr>
            <a:endParaRPr lang="en-US" sz="2000" dirty="0"/>
          </a:p>
          <a:p>
            <a:pPr marL="0" indent="0">
              <a:buNone/>
            </a:pPr>
            <a:r>
              <a:rPr lang="en-US" sz="2000" dirty="0">
                <a:solidFill>
                  <a:schemeClr val="tx2"/>
                </a:solidFill>
                <a:latin typeface="Wingdings"/>
                <a:ea typeface="Wingdings"/>
                <a:cs typeface="Wingdings"/>
                <a:sym typeface="Wingdings"/>
              </a:rPr>
              <a:t></a:t>
            </a:r>
            <a:r>
              <a:rPr lang="en-US" sz="2000" dirty="0">
                <a:ea typeface="Wingdings"/>
                <a:cs typeface="Wingdings"/>
                <a:sym typeface="Wingdings"/>
              </a:rPr>
              <a:t>Promote </a:t>
            </a:r>
            <a:r>
              <a:rPr lang="en-US" sz="2000" dirty="0"/>
              <a:t>alternatives to single occupancy car commuting</a:t>
            </a:r>
          </a:p>
          <a:p>
            <a:endParaRPr lang="en-US" sz="2000" dirty="0"/>
          </a:p>
          <a:p>
            <a:pPr marL="0" indent="0">
              <a:buNone/>
            </a:pPr>
            <a:r>
              <a:rPr lang="en-US" sz="2000" dirty="0">
                <a:solidFill>
                  <a:schemeClr val="tx2"/>
                </a:solidFill>
                <a:latin typeface="Wingdings"/>
                <a:ea typeface="Wingdings"/>
                <a:cs typeface="Wingdings"/>
                <a:sym typeface="Wingdings"/>
              </a:rPr>
              <a:t></a:t>
            </a:r>
            <a:r>
              <a:rPr lang="en-US" sz="2000" dirty="0"/>
              <a:t>Reduce Energy Usage</a:t>
            </a:r>
          </a:p>
          <a:p>
            <a:pPr marL="0" lvl="1" indent="0">
              <a:buClr>
                <a:schemeClr val="accent3"/>
              </a:buClr>
              <a:buNone/>
            </a:pPr>
            <a:r>
              <a:rPr lang="en-US" sz="1600" b="1" dirty="0">
                <a:latin typeface="Wingdings"/>
                <a:ea typeface="Wingdings"/>
                <a:cs typeface="Wingdings"/>
                <a:sym typeface="Wingdings"/>
              </a:rPr>
              <a:t></a:t>
            </a:r>
            <a:r>
              <a:rPr lang="en-US" sz="1600" b="1" i="1" dirty="0">
                <a:ea typeface="Wingdings"/>
                <a:cs typeface="Wingdings"/>
                <a:sym typeface="Wingdings"/>
              </a:rPr>
              <a:t>Resource: </a:t>
            </a:r>
            <a:r>
              <a:rPr lang="en-US" sz="1600" b="1" i="1" dirty="0"/>
              <a:t>https://</a:t>
            </a:r>
            <a:r>
              <a:rPr lang="en-US" sz="1600" b="1" i="1" dirty="0" err="1"/>
              <a:t>practicegreenhealth.org</a:t>
            </a:r>
            <a:r>
              <a:rPr lang="en-US" sz="1600" b="1" i="1" dirty="0"/>
              <a:t>/</a:t>
            </a:r>
            <a:endParaRPr lang="en-US" sz="2000" dirty="0"/>
          </a:p>
          <a:p>
            <a:pPr lvl="1"/>
            <a:r>
              <a:rPr lang="en-US" sz="1600" dirty="0"/>
              <a:t>Efficient buildings and products</a:t>
            </a:r>
          </a:p>
          <a:p>
            <a:pPr lvl="1"/>
            <a:r>
              <a:rPr lang="en-US" sz="1600" dirty="0"/>
              <a:t>Consider renewable energy generation or purchase</a:t>
            </a:r>
          </a:p>
          <a:p>
            <a:pPr marL="457200" lvl="1" indent="0">
              <a:buNone/>
            </a:pPr>
            <a:endParaRPr lang="en-US" sz="1600" dirty="0"/>
          </a:p>
          <a:p>
            <a:pPr marL="0" lvl="1" indent="0">
              <a:buClr>
                <a:schemeClr val="accent1"/>
              </a:buClr>
              <a:buSzPct val="85000"/>
              <a:buNone/>
            </a:pPr>
            <a:r>
              <a:rPr lang="en-US" sz="2000" dirty="0">
                <a:solidFill>
                  <a:schemeClr val="tx2"/>
                </a:solidFill>
                <a:latin typeface="Wingdings"/>
                <a:ea typeface="Wingdings"/>
                <a:cs typeface="Wingdings"/>
                <a:sym typeface="Wingdings"/>
              </a:rPr>
              <a:t></a:t>
            </a:r>
            <a:r>
              <a:rPr lang="en-US" sz="2000" dirty="0">
                <a:solidFill>
                  <a:schemeClr val="tx1"/>
                </a:solidFill>
              </a:rPr>
              <a:t>Reduce Waste and Recycle</a:t>
            </a:r>
          </a:p>
          <a:p>
            <a:pPr marL="0" lvl="1" indent="0">
              <a:buClr>
                <a:schemeClr val="accent1"/>
              </a:buClr>
              <a:buSzPct val="85000"/>
              <a:buNone/>
            </a:pPr>
            <a:r>
              <a:rPr lang="en-US" sz="1600" dirty="0">
                <a:latin typeface="Wingdings"/>
                <a:ea typeface="Wingdings"/>
                <a:cs typeface="Wingdings"/>
                <a:sym typeface="Wingdings"/>
              </a:rPr>
              <a:t></a:t>
            </a:r>
            <a:r>
              <a:rPr lang="en-US" sz="1600" b="1" i="1" dirty="0"/>
              <a:t>Resource: Health Care without Harm</a:t>
            </a:r>
          </a:p>
          <a:p>
            <a:pPr marL="0" lvl="1" indent="0">
              <a:buClr>
                <a:schemeClr val="accent1"/>
              </a:buClr>
              <a:buSzPct val="85000"/>
              <a:buNone/>
            </a:pPr>
            <a:endParaRPr lang="en-US" sz="2000" dirty="0">
              <a:solidFill>
                <a:schemeClr val="tx1"/>
              </a:solidFill>
            </a:endParaRPr>
          </a:p>
          <a:p>
            <a:pPr marL="0" indent="0">
              <a:buNone/>
            </a:pPr>
            <a:r>
              <a:rPr lang="en-US" sz="2000" dirty="0">
                <a:solidFill>
                  <a:schemeClr val="tx2"/>
                </a:solidFill>
                <a:latin typeface="Wingdings"/>
                <a:ea typeface="Wingdings"/>
                <a:cs typeface="Wingdings"/>
                <a:sym typeface="Wingdings"/>
              </a:rPr>
              <a:t></a:t>
            </a:r>
            <a:r>
              <a:rPr lang="en-US" sz="2000" dirty="0">
                <a:ea typeface="Wingdings"/>
                <a:cs typeface="Wingdings"/>
                <a:sym typeface="Wingdings"/>
              </a:rPr>
              <a:t>Increase Climate Resilience</a:t>
            </a:r>
          </a:p>
          <a:p>
            <a:pPr marL="0" indent="0">
              <a:buNone/>
            </a:pPr>
            <a:r>
              <a:rPr lang="en-US" sz="1600" dirty="0">
                <a:ea typeface="Wingdings"/>
                <a:cs typeface="Wingdings"/>
                <a:sym typeface="Wingdings"/>
              </a:rPr>
              <a:t></a:t>
            </a:r>
            <a:r>
              <a:rPr lang="en-US" sz="1600" b="1" i="1" dirty="0">
                <a:ea typeface="Wingdings"/>
                <a:cs typeface="Wingdings"/>
                <a:sym typeface="Wingdings"/>
              </a:rPr>
              <a:t>Resource: </a:t>
            </a:r>
            <a:r>
              <a:rPr lang="en-US" sz="1600" b="1" i="1" dirty="0" err="1">
                <a:latin typeface="Calibri" charset="0"/>
              </a:rPr>
              <a:t>toolkit.climate.gov</a:t>
            </a:r>
            <a:endParaRPr lang="en-US" sz="1600" b="1" i="1" dirty="0">
              <a:latin typeface="Calibri" charset="0"/>
            </a:endParaRPr>
          </a:p>
          <a:p>
            <a:pPr marL="0" indent="0">
              <a:buNone/>
            </a:pPr>
            <a:endParaRPr lang="en-US" sz="1600" b="1" i="1" dirty="0">
              <a:latin typeface="Calibri" charset="0"/>
            </a:endParaRPr>
          </a:p>
          <a:p>
            <a:pPr marL="0" indent="0">
              <a:buNone/>
            </a:pPr>
            <a:endParaRPr lang="en-US" sz="1600" b="1" i="1" dirty="0">
              <a:latin typeface="Calibri" charset="0"/>
            </a:endParaRPr>
          </a:p>
          <a:p>
            <a:pPr marL="0" indent="0">
              <a:buNone/>
            </a:pPr>
            <a:endParaRPr lang="en-US" sz="2000" dirty="0">
              <a:ea typeface="Wingdings"/>
              <a:cs typeface="Wingdings"/>
              <a:sym typeface="Wingdings"/>
            </a:endParaRPr>
          </a:p>
          <a:p>
            <a:pPr marL="0" indent="0">
              <a:buNone/>
            </a:pPr>
            <a:endParaRPr lang="en-US" sz="2000" dirty="0">
              <a:ea typeface="Wingdings"/>
              <a:cs typeface="Wingdings"/>
              <a:sym typeface="Wingdings"/>
            </a:endParaRPr>
          </a:p>
          <a:p>
            <a:pPr marL="0" indent="0">
              <a:buNone/>
            </a:pPr>
            <a:endParaRPr lang="en-US" sz="1600" dirty="0"/>
          </a:p>
          <a:p>
            <a:pPr lvl="1"/>
            <a:endParaRPr lang="en-US" sz="1900" dirty="0"/>
          </a:p>
          <a:p>
            <a:pPr marL="274320" lvl="1" indent="0">
              <a:buNone/>
            </a:pPr>
            <a:endParaRPr lang="en-US" sz="1900" dirty="0"/>
          </a:p>
          <a:p>
            <a:endParaRPr lang="en-US" sz="2600" dirty="0"/>
          </a:p>
          <a:p>
            <a:endParaRPr lang="en-US" sz="2600" dirty="0"/>
          </a:p>
          <a:p>
            <a:endParaRPr lang="en-US" dirty="0"/>
          </a:p>
        </p:txBody>
      </p:sp>
      <p:sp>
        <p:nvSpPr>
          <p:cNvPr id="7" name="Content Placeholder 6"/>
          <p:cNvSpPr>
            <a:spLocks noGrp="1"/>
          </p:cNvSpPr>
          <p:nvPr>
            <p:ph sz="half" idx="2"/>
          </p:nvPr>
        </p:nvSpPr>
        <p:spPr>
          <a:xfrm>
            <a:off x="4569874" y="1371600"/>
            <a:ext cx="4269326" cy="4681728"/>
          </a:xfrm>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a:t>
            </a:r>
          </a:p>
        </p:txBody>
      </p:sp>
      <p:pic>
        <p:nvPicPr>
          <p:cNvPr id="4" name="Picture 3"/>
          <p:cNvPicPr>
            <a:picLocks noChangeAspect="1"/>
          </p:cNvPicPr>
          <p:nvPr/>
        </p:nvPicPr>
        <p:blipFill>
          <a:blip r:embed="rId3"/>
          <a:stretch>
            <a:fillRect/>
          </a:stretch>
        </p:blipFill>
        <p:spPr>
          <a:xfrm>
            <a:off x="5987328" y="1507683"/>
            <a:ext cx="2858586" cy="1905724"/>
          </a:xfrm>
          <a:prstGeom prst="rect">
            <a:avLst/>
          </a:prstGeom>
        </p:spPr>
      </p:pic>
      <p:sp>
        <p:nvSpPr>
          <p:cNvPr id="9" name="Rectangle 8"/>
          <p:cNvSpPr/>
          <p:nvPr/>
        </p:nvSpPr>
        <p:spPr>
          <a:xfrm>
            <a:off x="4569874" y="1507683"/>
            <a:ext cx="4276040" cy="2246769"/>
          </a:xfrm>
          <a:prstGeom prst="rect">
            <a:avLst/>
          </a:prstGeom>
        </p:spPr>
        <p:txBody>
          <a:bodyPr wrap="square">
            <a:spAutoFit/>
          </a:bodyPr>
          <a:lstStyle/>
          <a:p>
            <a:endParaRPr lang="en-US" sz="1600" dirty="0"/>
          </a:p>
          <a:p>
            <a:r>
              <a:rPr lang="en-US" sz="1600" i="1" dirty="0">
                <a:solidFill>
                  <a:schemeClr val="tx2"/>
                </a:solidFill>
              </a:rPr>
              <a:t>Bike Shop at </a:t>
            </a:r>
          </a:p>
          <a:p>
            <a:r>
              <a:rPr lang="en-US" sz="1600" i="1" dirty="0">
                <a:solidFill>
                  <a:schemeClr val="tx2"/>
                </a:solidFill>
              </a:rPr>
              <a:t>Seattle </a:t>
            </a:r>
          </a:p>
          <a:p>
            <a:r>
              <a:rPr lang="en-US" sz="1600" i="1" dirty="0">
                <a:solidFill>
                  <a:schemeClr val="tx2"/>
                </a:solidFill>
              </a:rPr>
              <a:t>Children’s </a:t>
            </a:r>
          </a:p>
          <a:p>
            <a:r>
              <a:rPr lang="en-US" sz="1600" i="1" dirty="0">
                <a:solidFill>
                  <a:schemeClr val="tx2"/>
                </a:solidFill>
              </a:rPr>
              <a:t>Hospital</a:t>
            </a:r>
          </a:p>
          <a:p>
            <a:endParaRPr lang="en-US" sz="1000" dirty="0"/>
          </a:p>
          <a:p>
            <a:endParaRPr lang="en-US" sz="1000" dirty="0"/>
          </a:p>
          <a:p>
            <a:endParaRPr lang="en-US" sz="1000" dirty="0"/>
          </a:p>
          <a:p>
            <a:endParaRPr lang="en-US" sz="1000" dirty="0"/>
          </a:p>
          <a:p>
            <a:endParaRPr lang="en-US" sz="1000" dirty="0"/>
          </a:p>
          <a:p>
            <a:r>
              <a:rPr lang="en-US" sz="1000" dirty="0"/>
              <a:t>			Source: http://</a:t>
            </a:r>
            <a:r>
              <a:rPr lang="en-US" sz="1000" dirty="0" err="1"/>
              <a:t>pulse.seattlechildrens.org</a:t>
            </a:r>
            <a:endParaRPr lang="en-US" sz="1000" dirty="0"/>
          </a:p>
        </p:txBody>
      </p:sp>
      <p:pic>
        <p:nvPicPr>
          <p:cNvPr id="10" name="Picture 9"/>
          <p:cNvPicPr>
            <a:picLocks noChangeAspect="1"/>
          </p:cNvPicPr>
          <p:nvPr/>
        </p:nvPicPr>
        <p:blipFill>
          <a:blip r:embed="rId4"/>
          <a:stretch>
            <a:fillRect/>
          </a:stretch>
        </p:blipFill>
        <p:spPr>
          <a:xfrm>
            <a:off x="6873907" y="3769850"/>
            <a:ext cx="1445428" cy="2168142"/>
          </a:xfrm>
          <a:prstGeom prst="rect">
            <a:avLst/>
          </a:prstGeom>
        </p:spPr>
      </p:pic>
      <p:sp>
        <p:nvSpPr>
          <p:cNvPr id="11" name="Rectangle 10"/>
          <p:cNvSpPr/>
          <p:nvPr/>
        </p:nvSpPr>
        <p:spPr>
          <a:xfrm>
            <a:off x="4649251" y="4014439"/>
            <a:ext cx="4331742" cy="2215991"/>
          </a:xfrm>
          <a:prstGeom prst="rect">
            <a:avLst/>
          </a:prstGeom>
        </p:spPr>
        <p:txBody>
          <a:bodyPr wrap="square">
            <a:spAutoFit/>
          </a:bodyPr>
          <a:lstStyle/>
          <a:p>
            <a:endParaRPr lang="en-US" sz="1000" dirty="0"/>
          </a:p>
          <a:p>
            <a:r>
              <a:rPr lang="en-US" sz="1600" i="1" dirty="0">
                <a:solidFill>
                  <a:schemeClr val="tx2"/>
                </a:solidFill>
              </a:rPr>
              <a:t>	Wind Turbines Help</a:t>
            </a:r>
          </a:p>
          <a:p>
            <a:r>
              <a:rPr lang="en-US" sz="1600" i="1" dirty="0">
                <a:solidFill>
                  <a:schemeClr val="tx2"/>
                </a:solidFill>
              </a:rPr>
              <a:t>	Power </a:t>
            </a:r>
            <a:r>
              <a:rPr lang="en-US" sz="1600" i="1" dirty="0" err="1">
                <a:solidFill>
                  <a:schemeClr val="tx2"/>
                </a:solidFill>
              </a:rPr>
              <a:t>Gundersen</a:t>
            </a:r>
            <a:endParaRPr lang="en-US" sz="1600" i="1" dirty="0">
              <a:solidFill>
                <a:schemeClr val="tx2"/>
              </a:solidFill>
            </a:endParaRPr>
          </a:p>
          <a:p>
            <a:r>
              <a:rPr lang="en-US" sz="1600" i="1" dirty="0">
                <a:solidFill>
                  <a:schemeClr val="tx2"/>
                </a:solidFill>
              </a:rPr>
              <a:t>	Health System</a:t>
            </a:r>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r>
              <a:rPr lang="en-US" sz="1000" dirty="0"/>
              <a:t>				Source: http://</a:t>
            </a:r>
            <a:r>
              <a:rPr lang="en-US" sz="1000" dirty="0" err="1"/>
              <a:t>www.gundersenhealth.org</a:t>
            </a:r>
            <a:endParaRPr lang="en-US" sz="1000" dirty="0"/>
          </a:p>
        </p:txBody>
      </p:sp>
      <p:pic>
        <p:nvPicPr>
          <p:cNvPr id="12" name="Picture 11"/>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3799022" y="4579257"/>
            <a:ext cx="1082660" cy="18774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80915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756"/>
            <a:ext cx="8229600" cy="1885774"/>
          </a:xfrm>
        </p:spPr>
        <p:txBody>
          <a:bodyPr/>
          <a:lstStyle/>
          <a:p>
            <a:r>
              <a:rPr lang="en-US" dirty="0"/>
              <a:t>Advocate</a:t>
            </a:r>
          </a:p>
        </p:txBody>
      </p:sp>
      <p:sp>
        <p:nvSpPr>
          <p:cNvPr id="3" name="Content Placeholder 2"/>
          <p:cNvSpPr>
            <a:spLocks noGrp="1"/>
          </p:cNvSpPr>
          <p:nvPr>
            <p:ph idx="1"/>
          </p:nvPr>
        </p:nvSpPr>
        <p:spPr>
          <a:xfrm>
            <a:off x="75985" y="1769456"/>
            <a:ext cx="5486615" cy="5088544"/>
          </a:xfrm>
        </p:spPr>
        <p:txBody>
          <a:bodyPr>
            <a:normAutofit/>
          </a:bodyPr>
          <a:lstStyle/>
          <a:p>
            <a:pPr marL="0" indent="0">
              <a:buNone/>
            </a:pPr>
            <a:r>
              <a:rPr lang="en-US" sz="2600" b="1" dirty="0"/>
              <a:t>Become a public voice for </a:t>
            </a:r>
          </a:p>
          <a:p>
            <a:pPr marL="0" indent="0">
              <a:buNone/>
            </a:pPr>
            <a:r>
              <a:rPr lang="en-US" sz="2600" b="1" dirty="0"/>
              <a:t>climate action:</a:t>
            </a:r>
          </a:p>
          <a:p>
            <a:pPr lvl="1"/>
            <a:r>
              <a:rPr lang="en-US" sz="2400" dirty="0"/>
              <a:t>Support policies that reduce greenhouse gas emissions</a:t>
            </a:r>
          </a:p>
          <a:p>
            <a:pPr lvl="1"/>
            <a:r>
              <a:rPr lang="en-US" sz="2400" dirty="0"/>
              <a:t>Educate elected officials </a:t>
            </a:r>
          </a:p>
          <a:p>
            <a:pPr lvl="1"/>
            <a:r>
              <a:rPr lang="en-US" sz="2400" dirty="0"/>
              <a:t>Work with state chapters </a:t>
            </a:r>
          </a:p>
          <a:p>
            <a:pPr marL="457200" lvl="1" indent="0">
              <a:buNone/>
            </a:pPr>
            <a:r>
              <a:rPr lang="en-US" sz="2400" dirty="0"/>
              <a:t>	and schools of public health</a:t>
            </a:r>
          </a:p>
          <a:p>
            <a:pPr lvl="1"/>
            <a:r>
              <a:rPr lang="en-US" sz="2400" dirty="0"/>
              <a:t>Write op-eds and letters to the 	editor</a:t>
            </a:r>
          </a:p>
          <a:p>
            <a:pPr lvl="1"/>
            <a:r>
              <a:rPr lang="en-US" sz="2400" dirty="0"/>
              <a:t>Share stories through social media</a:t>
            </a:r>
          </a:p>
          <a:p>
            <a:pPr marL="457200" lvl="1" indent="0">
              <a:buNone/>
            </a:pPr>
            <a:endParaRPr lang="en-US" sz="2400" dirty="0"/>
          </a:p>
          <a:p>
            <a:pPr marL="457200" lvl="1" indent="0">
              <a:buNone/>
            </a:pPr>
            <a:endParaRPr lang="en-US" sz="2400" dirty="0"/>
          </a:p>
          <a:p>
            <a:pPr marL="0" indent="0">
              <a:buNone/>
            </a:pPr>
            <a:endParaRPr lang="en-US" dirty="0"/>
          </a:p>
        </p:txBody>
      </p:sp>
      <p:sp>
        <p:nvSpPr>
          <p:cNvPr id="4" name="Rectangle 3"/>
          <p:cNvSpPr/>
          <p:nvPr/>
        </p:nvSpPr>
        <p:spPr>
          <a:xfrm flipH="1">
            <a:off x="6777708" y="3059668"/>
            <a:ext cx="1018871" cy="369332"/>
          </a:xfrm>
          <a:prstGeom prst="rect">
            <a:avLst/>
          </a:prstGeom>
        </p:spPr>
        <p:txBody>
          <a:bodyPr wrap="square">
            <a:spAutoFit/>
          </a:bodyPr>
          <a:lstStyle/>
          <a:p>
            <a:r>
              <a:rPr lang="en-US" dirty="0"/>
              <a:t>￼</a:t>
            </a:r>
          </a:p>
        </p:txBody>
      </p:sp>
      <p:sp>
        <p:nvSpPr>
          <p:cNvPr id="7" name="Rectangle 6"/>
          <p:cNvSpPr/>
          <p:nvPr/>
        </p:nvSpPr>
        <p:spPr>
          <a:xfrm>
            <a:off x="4479667" y="3244334"/>
            <a:ext cx="184666" cy="369332"/>
          </a:xfrm>
          <a:prstGeom prst="rect">
            <a:avLst/>
          </a:prstGeom>
        </p:spPr>
        <p:txBody>
          <a:bodyPr wrap="none">
            <a:spAutoFit/>
          </a:bodyPr>
          <a:lstStyle/>
          <a:p>
            <a:endParaRPr lang="en-US" dirty="0"/>
          </a:p>
        </p:txBody>
      </p:sp>
      <p:pic>
        <p:nvPicPr>
          <p:cNvPr id="8" name="Picture 7" descr="Screen Shot 2016-10-18 at 12.54.46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68708" y="1879949"/>
            <a:ext cx="4433961" cy="23594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784284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595"/>
            <a:ext cx="8229600" cy="2308324"/>
          </a:xfrm>
        </p:spPr>
        <p:txBody>
          <a:bodyPr/>
          <a:lstStyle/>
          <a:p>
            <a:br>
              <a:rPr lang="en-US" dirty="0"/>
            </a:br>
            <a:r>
              <a:rPr lang="en-US" dirty="0"/>
              <a:t>Children Need Us</a:t>
            </a:r>
            <a:br>
              <a:rPr lang="en-US" dirty="0"/>
            </a:br>
            <a:r>
              <a:rPr lang="en-US" dirty="0"/>
              <a:t>Their Doctors </a:t>
            </a:r>
            <a:br>
              <a:rPr lang="en-US" dirty="0"/>
            </a:br>
            <a:r>
              <a:rPr lang="en-US" dirty="0"/>
              <a:t>Their Voice</a:t>
            </a:r>
          </a:p>
        </p:txBody>
      </p:sp>
      <p:sp>
        <p:nvSpPr>
          <p:cNvPr id="3" name="Content Placeholder 2"/>
          <p:cNvSpPr>
            <a:spLocks noGrp="1"/>
          </p:cNvSpPr>
          <p:nvPr>
            <p:ph idx="1"/>
          </p:nvPr>
        </p:nvSpPr>
        <p:spPr>
          <a:xfrm>
            <a:off x="262050" y="2882275"/>
            <a:ext cx="8647618" cy="3587726"/>
          </a:xfrm>
        </p:spPr>
        <p:txBody>
          <a:bodyPr/>
          <a:lstStyle/>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r>
              <a:rPr lang="en-US" sz="1800" dirty="0"/>
              <a:t>Youth delegates show their finalized Declaration during the Children’s Climate Forum in Copenhagen. ©UNICEF/NYHQ2009-2183/</a:t>
            </a:r>
            <a:r>
              <a:rPr lang="en-US" sz="1800" dirty="0" err="1"/>
              <a:t>Pires</a:t>
            </a:r>
            <a:endParaRPr lang="en-US" sz="1800" dirty="0"/>
          </a:p>
          <a:p>
            <a:pPr marL="0" indent="0">
              <a:buNone/>
            </a:pPr>
            <a:endParaRPr lang="en-US" dirty="0"/>
          </a:p>
        </p:txBody>
      </p:sp>
      <p:pic>
        <p:nvPicPr>
          <p:cNvPr id="4" name="Picture 3"/>
          <p:cNvPicPr>
            <a:picLocks noChangeAspect="1"/>
          </p:cNvPicPr>
          <p:nvPr/>
        </p:nvPicPr>
        <p:blipFill>
          <a:blip r:embed="rId3"/>
          <a:stretch>
            <a:fillRect/>
          </a:stretch>
        </p:blipFill>
        <p:spPr>
          <a:xfrm>
            <a:off x="2082800" y="2360429"/>
            <a:ext cx="4873771" cy="3386809"/>
          </a:xfrm>
          <a:prstGeom prst="rect">
            <a:avLst/>
          </a:prstGeom>
        </p:spPr>
      </p:pic>
    </p:spTree>
    <p:extLst>
      <p:ext uri="{BB962C8B-B14F-4D97-AF65-F5344CB8AC3E}">
        <p14:creationId xmlns:p14="http://schemas.microsoft.com/office/powerpoint/2010/main" val="1522483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675008"/>
            <a:ext cx="9144000" cy="1200329"/>
          </a:xfrm>
        </p:spPr>
        <p:txBody>
          <a:bodyPr/>
          <a:lstStyle/>
          <a:p>
            <a:r>
              <a:rPr lang="en-US" dirty="0">
                <a:solidFill>
                  <a:schemeClr val="accent6">
                    <a:lumMod val="75000"/>
                  </a:schemeClr>
                </a:solidFill>
              </a:rPr>
              <a:t>Protect Every Child</a:t>
            </a:r>
            <a:br>
              <a:rPr lang="en-US" dirty="0">
                <a:solidFill>
                  <a:schemeClr val="accent6">
                    <a:lumMod val="75000"/>
                  </a:schemeClr>
                </a:solidFill>
              </a:rPr>
            </a:br>
            <a:endParaRPr lang="en-US" dirty="0">
              <a:solidFill>
                <a:schemeClr val="accent6">
                  <a:lumMod val="75000"/>
                </a:schemeClr>
              </a:solidFill>
            </a:endParaRPr>
          </a:p>
        </p:txBody>
      </p:sp>
      <p:sp>
        <p:nvSpPr>
          <p:cNvPr id="8" name="Content Placeholder 7"/>
          <p:cNvSpPr>
            <a:spLocks noGrp="1"/>
          </p:cNvSpPr>
          <p:nvPr>
            <p:ph sz="quarter" idx="1"/>
          </p:nvPr>
        </p:nvSpPr>
        <p:spPr>
          <a:xfrm>
            <a:off x="301752" y="1476824"/>
            <a:ext cx="8503920" cy="4915508"/>
          </a:xfrm>
        </p:spPr>
        <p:txBody>
          <a:bodyPr>
            <a:normAutofit fontScale="92500" lnSpcReduction="10000"/>
          </a:bodyPr>
          <a:lstStyle/>
          <a:p>
            <a:endParaRPr lang="en-US" dirty="0">
              <a:solidFill>
                <a:schemeClr val="tx2"/>
              </a:solidFill>
            </a:endParaRPr>
          </a:p>
          <a:p>
            <a:pPr marL="0" indent="0">
              <a:buNone/>
            </a:pPr>
            <a:endParaRPr lang="en-US" dirty="0">
              <a:solidFill>
                <a:schemeClr val="tx2"/>
              </a:solidFill>
            </a:endParaRPr>
          </a:p>
          <a:p>
            <a:endParaRPr lang="en-US" dirty="0">
              <a:solidFill>
                <a:schemeClr val="tx2"/>
              </a:solidFill>
            </a:endParaRPr>
          </a:p>
          <a:p>
            <a:endParaRPr lang="en-US" dirty="0">
              <a:solidFill>
                <a:schemeClr val="tx2"/>
              </a:solidFill>
            </a:endParaRPr>
          </a:p>
          <a:p>
            <a:pPr marL="0" indent="0">
              <a:buNone/>
            </a:pPr>
            <a:r>
              <a:rPr lang="en-US" sz="2800" dirty="0">
                <a:solidFill>
                  <a:schemeClr val="tx2"/>
                </a:solidFill>
              </a:rPr>
              <a:t>	Climate change is happening and</a:t>
            </a:r>
            <a:r>
              <a:rPr lang="en-US" sz="2800" dirty="0">
                <a:solidFill>
                  <a:srgbClr val="EAEAEA"/>
                </a:solidFill>
                <a:latin typeface="HelveticaNeue"/>
              </a:rPr>
              <a:t> </a:t>
            </a:r>
            <a:r>
              <a:rPr lang="en-US" sz="2800" dirty="0">
                <a:solidFill>
                  <a:schemeClr val="tx2"/>
                </a:solidFill>
              </a:rPr>
              <a:t>affecting </a:t>
            </a:r>
            <a:r>
              <a:rPr lang="en-US" sz="2800" b="1" dirty="0">
                <a:solidFill>
                  <a:schemeClr val="tx2"/>
                </a:solidFill>
              </a:rPr>
              <a:t>every child</a:t>
            </a:r>
          </a:p>
          <a:p>
            <a:pPr>
              <a:buFont typeface="Wingdings" charset="0"/>
              <a:buChar char=""/>
            </a:pPr>
            <a:endParaRPr lang="en-US" sz="2800" dirty="0">
              <a:solidFill>
                <a:schemeClr val="tx2"/>
              </a:solidFill>
            </a:endParaRPr>
          </a:p>
          <a:p>
            <a:pPr marL="0" indent="0">
              <a:buNone/>
            </a:pPr>
            <a:r>
              <a:rPr lang="en-US" sz="2800" dirty="0">
                <a:solidFill>
                  <a:schemeClr val="tx2"/>
                </a:solidFill>
              </a:rPr>
              <a:t>	Tackling climate change today protects </a:t>
            </a:r>
            <a:r>
              <a:rPr lang="en-US" sz="2800" b="1" dirty="0">
                <a:solidFill>
                  <a:schemeClr val="tx2"/>
                </a:solidFill>
              </a:rPr>
              <a:t>every child</a:t>
            </a:r>
          </a:p>
          <a:p>
            <a:pPr marL="0" indent="0">
              <a:buNone/>
            </a:pPr>
            <a:endParaRPr lang="en-US" sz="2800" dirty="0">
              <a:solidFill>
                <a:schemeClr val="tx2"/>
              </a:solidFill>
            </a:endParaRPr>
          </a:p>
          <a:p>
            <a:pPr marL="0" indent="0">
              <a:buNone/>
            </a:pPr>
            <a:r>
              <a:rPr lang="en-US" sz="2600" dirty="0">
                <a:solidFill>
                  <a:schemeClr val="accent5"/>
                </a:solidFill>
                <a:latin typeface="Wingdings"/>
                <a:ea typeface="Wingdings"/>
                <a:cs typeface="Wingdings"/>
                <a:sym typeface="Wingdings"/>
              </a:rPr>
              <a:t>	</a:t>
            </a:r>
            <a:r>
              <a:rPr lang="en-US" sz="2800" dirty="0">
                <a:solidFill>
                  <a:schemeClr val="tx2"/>
                </a:solidFill>
              </a:rPr>
              <a:t>Climate change presents an unprecedented opportunity 	for every pediatrician to protect </a:t>
            </a:r>
            <a:r>
              <a:rPr lang="en-US" sz="2800" b="1" dirty="0">
                <a:solidFill>
                  <a:schemeClr val="tx2"/>
                </a:solidFill>
              </a:rPr>
              <a:t>every child</a:t>
            </a:r>
            <a:endParaRPr lang="en-US" b="1" dirty="0">
              <a:solidFill>
                <a:schemeClr val="tx2"/>
              </a:solidFill>
            </a:endParaRPr>
          </a:p>
          <a:p>
            <a:endParaRPr lang="en-US" b="1" dirty="0">
              <a:solidFill>
                <a:schemeClr val="tx2"/>
              </a:solidFill>
            </a:endParaRPr>
          </a:p>
          <a:p>
            <a:endParaRPr lang="en-US" b="1" dirty="0">
              <a:solidFill>
                <a:schemeClr val="tx2"/>
              </a:solidFill>
            </a:endParaRPr>
          </a:p>
          <a:p>
            <a:endParaRPr lang="en-US" b="1" dirty="0">
              <a:solidFill>
                <a:schemeClr val="tx2"/>
              </a:solidFill>
            </a:endParaRPr>
          </a:p>
          <a:p>
            <a:endParaRPr lang="en-US" dirty="0"/>
          </a:p>
          <a:p>
            <a:endParaRPr lang="en-US" dirty="0"/>
          </a:p>
        </p:txBody>
      </p:sp>
      <p:pic>
        <p:nvPicPr>
          <p:cNvPr id="3" name="Picture 2" descr="Earth and Child Hands.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187951" y="1476824"/>
            <a:ext cx="2670547" cy="1780365"/>
          </a:xfrm>
          <a:prstGeom prst="rect">
            <a:avLst/>
          </a:prstGeom>
        </p:spPr>
      </p:pic>
    </p:spTree>
    <p:extLst>
      <p:ext uri="{BB962C8B-B14F-4D97-AF65-F5344CB8AC3E}">
        <p14:creationId xmlns:p14="http://schemas.microsoft.com/office/powerpoint/2010/main" val="2052210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91600" cy="1261882"/>
          </a:xfrm>
        </p:spPr>
        <p:txBody>
          <a:bodyPr>
            <a:noAutofit/>
          </a:bodyPr>
          <a:lstStyle/>
          <a:p>
            <a:r>
              <a:rPr lang="en-US" dirty="0"/>
              <a:t>Children are More Vulnerable</a:t>
            </a:r>
          </a:p>
        </p:txBody>
      </p:sp>
      <p:sp>
        <p:nvSpPr>
          <p:cNvPr id="3" name="Content Placeholder 2"/>
          <p:cNvSpPr>
            <a:spLocks noGrp="1"/>
          </p:cNvSpPr>
          <p:nvPr>
            <p:ph idx="1"/>
          </p:nvPr>
        </p:nvSpPr>
        <p:spPr>
          <a:xfrm>
            <a:off x="238131" y="1702715"/>
            <a:ext cx="4319625" cy="3840163"/>
          </a:xfrm>
        </p:spPr>
        <p:txBody>
          <a:bodyPr>
            <a:normAutofit/>
          </a:bodyPr>
          <a:lstStyle/>
          <a:p>
            <a:pPr marL="274320" lvl="1" indent="0">
              <a:buNone/>
            </a:pPr>
            <a:r>
              <a:rPr lang="en-US" sz="2400" b="1" dirty="0"/>
              <a:t>Unique characteristics:</a:t>
            </a:r>
          </a:p>
          <a:p>
            <a:pPr lvl="1"/>
            <a:r>
              <a:rPr lang="en-US" sz="2400" dirty="0"/>
              <a:t>↑ minute ventilation</a:t>
            </a:r>
          </a:p>
          <a:p>
            <a:pPr lvl="1"/>
            <a:r>
              <a:rPr lang="en-US" sz="2400" b="1" dirty="0"/>
              <a:t>↑</a:t>
            </a:r>
            <a:r>
              <a:rPr lang="en-US" sz="2400" dirty="0"/>
              <a:t> food &amp; water per weight</a:t>
            </a:r>
          </a:p>
          <a:p>
            <a:pPr lvl="1"/>
            <a:r>
              <a:rPr lang="en-US" sz="2400" dirty="0"/>
              <a:t> physiologic/cognitive           immaturity</a:t>
            </a:r>
          </a:p>
          <a:p>
            <a:pPr lvl="1"/>
            <a:r>
              <a:rPr lang="en-US" sz="2400" dirty="0"/>
              <a:t> windows of vulnerability</a:t>
            </a:r>
          </a:p>
          <a:p>
            <a:pPr lvl="1"/>
            <a:r>
              <a:rPr lang="en-US" sz="2400" b="1" dirty="0"/>
              <a:t>↑ </a:t>
            </a:r>
            <a:r>
              <a:rPr lang="en-US" sz="2400" dirty="0"/>
              <a:t>interaction with  outdoors</a:t>
            </a:r>
          </a:p>
          <a:p>
            <a:endParaRPr lang="en-US" dirty="0"/>
          </a:p>
        </p:txBody>
      </p:sp>
      <p:sp>
        <p:nvSpPr>
          <p:cNvPr id="5" name="Rectangle 4"/>
          <p:cNvSpPr/>
          <p:nvPr/>
        </p:nvSpPr>
        <p:spPr>
          <a:xfrm>
            <a:off x="5048250" y="4882856"/>
            <a:ext cx="4476748" cy="1323439"/>
          </a:xfrm>
          <a:prstGeom prst="rect">
            <a:avLst/>
          </a:prstGeom>
        </p:spPr>
        <p:txBody>
          <a:bodyPr wrap="square">
            <a:spAutoFit/>
          </a:bodyPr>
          <a:lstStyle/>
          <a:p>
            <a:endParaRPr lang="en-US" sz="1000" dirty="0"/>
          </a:p>
          <a:p>
            <a:endParaRPr lang="en-US" sz="1000" dirty="0"/>
          </a:p>
          <a:p>
            <a:endParaRPr lang="en-US" sz="1000" dirty="0"/>
          </a:p>
          <a:p>
            <a:endParaRPr lang="en-US" sz="1000" dirty="0"/>
          </a:p>
          <a:p>
            <a:endParaRPr lang="en-US" sz="1000" dirty="0"/>
          </a:p>
          <a:p>
            <a:r>
              <a:rPr lang="en-US" sz="1000" dirty="0"/>
              <a:t>Swollen Rivers, Historic Flooding across the South</a:t>
            </a:r>
          </a:p>
          <a:p>
            <a:r>
              <a:rPr lang="en-US" sz="1000" u="sng" dirty="0">
                <a:hlinkClick r:id="rId3"/>
              </a:rPr>
              <a:t>NEWS MAR 15 2016, 6:06 PM ET</a:t>
            </a:r>
            <a:endParaRPr lang="en-US" sz="1000" u="sng" dirty="0"/>
          </a:p>
          <a:p>
            <a:r>
              <a:rPr lang="en-US" sz="1000" dirty="0"/>
              <a:t>Source: </a:t>
            </a:r>
            <a:r>
              <a:rPr lang="en-US" sz="1000" dirty="0" err="1"/>
              <a:t>NBCnews.com</a:t>
            </a:r>
            <a:endParaRPr lang="en-US" sz="1000" dirty="0"/>
          </a:p>
        </p:txBody>
      </p:sp>
      <p:pic>
        <p:nvPicPr>
          <p:cNvPr id="6" name="Picture 5" descr="2016-03-15t22-40-23-666z--1280x720-1.nbcnews-ux-1080-600.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811756" y="3886367"/>
            <a:ext cx="2945827" cy="1656511"/>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5048250" y="2828836"/>
            <a:ext cx="4276214" cy="1169551"/>
          </a:xfrm>
          <a:prstGeom prst="rect">
            <a:avLst/>
          </a:prstGeom>
        </p:spPr>
        <p:txBody>
          <a:bodyPr wrap="square">
            <a:spAutoFit/>
          </a:bodyPr>
          <a:lstStyle/>
          <a:p>
            <a:endParaRPr lang="en-US" sz="1000" dirty="0"/>
          </a:p>
          <a:p>
            <a:endParaRPr lang="en-US" sz="1000" dirty="0"/>
          </a:p>
          <a:p>
            <a:endParaRPr lang="en-US" sz="1000" dirty="0"/>
          </a:p>
          <a:p>
            <a:endParaRPr lang="en-US" sz="1000" dirty="0"/>
          </a:p>
          <a:p>
            <a:r>
              <a:rPr lang="en-US" sz="1000" dirty="0"/>
              <a:t>5000 children were separated from their parents by  Hurricane Katrina. </a:t>
            </a:r>
          </a:p>
          <a:p>
            <a:r>
              <a:rPr lang="en-US" sz="1000" dirty="0"/>
              <a:t>Source: The National Center for Missing &amp; Exploited Children/AP</a:t>
            </a:r>
          </a:p>
          <a:p>
            <a:endParaRPr lang="en-US" sz="1000" dirty="0"/>
          </a:p>
        </p:txBody>
      </p:sp>
      <p:pic>
        <p:nvPicPr>
          <p:cNvPr id="8" name="Picture 7" descr="katrina.jp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254907" y="1328021"/>
            <a:ext cx="2502676" cy="20914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kids at cove.jp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463737" y="4757620"/>
            <a:ext cx="2094019" cy="1570515"/>
          </a:xfrm>
          <a:prstGeom prst="rect">
            <a:avLst/>
          </a:prstGeom>
        </p:spPr>
      </p:pic>
    </p:spTree>
    <p:extLst>
      <p:ext uri="{BB962C8B-B14F-4D97-AF65-F5344CB8AC3E}">
        <p14:creationId xmlns:p14="http://schemas.microsoft.com/office/powerpoint/2010/main" val="1601306090"/>
      </p:ext>
    </p:extLst>
  </p:cSld>
  <p:clrMapOvr>
    <a:masterClrMapping/>
  </p:clrMapOvr>
  <mc:AlternateContent xmlns:mc="http://schemas.openxmlformats.org/markup-compatibility/2006" xmlns:p14="http://schemas.microsoft.com/office/powerpoint/2010/main">
    <mc:Choice Requires="p14">
      <p:transition spd="slow" p14:dur="2000" advTm="66492"/>
    </mc:Choice>
    <mc:Fallback xmlns="">
      <p:transition xmlns:p14="http://schemas.microsoft.com/office/powerpoint/2010/main" spd="slow" advTm="66492"/>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3433"/>
            <a:ext cx="9144000" cy="1200329"/>
          </a:xfrm>
        </p:spPr>
        <p:txBody>
          <a:bodyPr/>
          <a:lstStyle/>
          <a:p>
            <a:r>
              <a:rPr lang="en-US" dirty="0"/>
              <a:t>Climate Change Affects</a:t>
            </a:r>
            <a:br>
              <a:rPr lang="en-US" dirty="0"/>
            </a:br>
            <a:r>
              <a:rPr lang="en-US" dirty="0"/>
              <a:t>Every Child</a:t>
            </a:r>
          </a:p>
        </p:txBody>
      </p:sp>
      <p:sp>
        <p:nvSpPr>
          <p:cNvPr id="3" name="Content Placeholder 2"/>
          <p:cNvSpPr>
            <a:spLocks noGrp="1"/>
          </p:cNvSpPr>
          <p:nvPr>
            <p:ph sz="quarter" idx="1"/>
          </p:nvPr>
        </p:nvSpPr>
        <p:spPr>
          <a:xfrm>
            <a:off x="301751" y="1527048"/>
            <a:ext cx="8842249" cy="4780619"/>
          </a:xfrm>
        </p:spPr>
        <p:txBody>
          <a:bodyPr>
            <a:normAutofit fontScale="92500" lnSpcReduction="10000"/>
          </a:bodyPr>
          <a:lstStyle/>
          <a:p>
            <a:endParaRPr lang="en-US" sz="2000" dirty="0"/>
          </a:p>
          <a:p>
            <a:r>
              <a:rPr lang="en-US" sz="2400" dirty="0">
                <a:solidFill>
                  <a:schemeClr val="accent6">
                    <a:lumMod val="50000"/>
                  </a:schemeClr>
                </a:solidFill>
              </a:rPr>
              <a:t>Estimated &gt; 88% of the global burden of disease due to climate change occurs in children under the age of 5. </a:t>
            </a:r>
            <a:r>
              <a:rPr lang="en-US" sz="1400" dirty="0">
                <a:solidFill>
                  <a:schemeClr val="accent6">
                    <a:lumMod val="50000"/>
                  </a:schemeClr>
                </a:solidFill>
              </a:rPr>
              <a:t>(</a:t>
            </a:r>
            <a:r>
              <a:rPr lang="en-US" sz="1400" baseline="30000" dirty="0">
                <a:solidFill>
                  <a:schemeClr val="accent6">
                    <a:lumMod val="50000"/>
                  </a:schemeClr>
                </a:solidFill>
              </a:rPr>
              <a:t> </a:t>
            </a:r>
            <a:r>
              <a:rPr lang="en-US" sz="1400" dirty="0">
                <a:solidFill>
                  <a:schemeClr val="accent6">
                    <a:lumMod val="50000"/>
                  </a:schemeClr>
                </a:solidFill>
              </a:rPr>
              <a:t>Zhang,</a:t>
            </a:r>
            <a:r>
              <a:rPr lang="en-US" sz="1400" i="1" dirty="0">
                <a:solidFill>
                  <a:schemeClr val="accent6">
                    <a:lumMod val="50000"/>
                  </a:schemeClr>
                </a:solidFill>
              </a:rPr>
              <a:t> J Environ Health </a:t>
            </a:r>
            <a:r>
              <a:rPr lang="en-US" sz="1400" dirty="0">
                <a:solidFill>
                  <a:schemeClr val="accent6">
                    <a:lumMod val="50000"/>
                  </a:schemeClr>
                </a:solidFill>
              </a:rPr>
              <a:t> 2007)</a:t>
            </a:r>
          </a:p>
          <a:p>
            <a:pPr marL="0" indent="0">
              <a:buNone/>
            </a:pPr>
            <a:endParaRPr lang="en-US" sz="2000" dirty="0">
              <a:solidFill>
                <a:schemeClr val="accent6">
                  <a:lumMod val="50000"/>
                </a:schemeClr>
              </a:solidFill>
            </a:endParaRPr>
          </a:p>
          <a:p>
            <a:r>
              <a:rPr lang="en-US" sz="2400" dirty="0">
                <a:solidFill>
                  <a:schemeClr val="accent6">
                    <a:lumMod val="50000"/>
                  </a:schemeClr>
                </a:solidFill>
              </a:rPr>
              <a:t>Children in low resource countries at highest risk.</a:t>
            </a:r>
          </a:p>
          <a:p>
            <a:pPr marL="0" indent="0">
              <a:buNone/>
            </a:pPr>
            <a:endParaRPr lang="en-US" sz="2400" dirty="0">
              <a:solidFill>
                <a:schemeClr val="accent6">
                  <a:lumMod val="50000"/>
                </a:schemeClr>
              </a:solidFill>
            </a:endParaRPr>
          </a:p>
          <a:p>
            <a:r>
              <a:rPr lang="en-US" sz="2400" dirty="0">
                <a:solidFill>
                  <a:schemeClr val="accent6">
                    <a:lumMod val="50000"/>
                  </a:schemeClr>
                </a:solidFill>
              </a:rPr>
              <a:t>In the U.S., children are already </a:t>
            </a:r>
          </a:p>
          <a:p>
            <a:pPr marL="0" indent="0">
              <a:buNone/>
            </a:pPr>
            <a:r>
              <a:rPr lang="en-US" sz="2400" dirty="0">
                <a:solidFill>
                  <a:schemeClr val="accent6">
                    <a:lumMod val="50000"/>
                  </a:schemeClr>
                </a:solidFill>
              </a:rPr>
              <a:t>     experiencing:</a:t>
            </a:r>
          </a:p>
          <a:p>
            <a:pPr lvl="1"/>
            <a:r>
              <a:rPr lang="en-US" sz="2400" dirty="0">
                <a:solidFill>
                  <a:schemeClr val="accent6">
                    <a:lumMod val="50000"/>
                  </a:schemeClr>
                </a:solidFill>
              </a:rPr>
              <a:t>1.  Increased severe heat events.</a:t>
            </a:r>
          </a:p>
          <a:p>
            <a:pPr lvl="1"/>
            <a:r>
              <a:rPr lang="en-US" sz="2400" dirty="0">
                <a:solidFill>
                  <a:schemeClr val="accent6">
                    <a:lumMod val="50000"/>
                  </a:schemeClr>
                </a:solidFill>
              </a:rPr>
              <a:t>2. Changes in pollen allergy season.</a:t>
            </a:r>
          </a:p>
          <a:p>
            <a:pPr lvl="1"/>
            <a:r>
              <a:rPr lang="en-US" sz="2400" dirty="0">
                <a:solidFill>
                  <a:schemeClr val="accent6">
                    <a:lumMod val="50000"/>
                  </a:schemeClr>
                </a:solidFill>
              </a:rPr>
              <a:t>3. Altered infectious disease patterns.</a:t>
            </a:r>
          </a:p>
          <a:p>
            <a:pPr lvl="1"/>
            <a:r>
              <a:rPr lang="en-US" sz="2400" dirty="0">
                <a:solidFill>
                  <a:schemeClr val="accent6">
                    <a:lumMod val="50000"/>
                  </a:schemeClr>
                </a:solidFill>
              </a:rPr>
              <a:t>4. Worsening severe weather events.</a:t>
            </a:r>
            <a:r>
              <a:rPr lang="en-US" sz="2400" dirty="0"/>
              <a:t> </a:t>
            </a:r>
            <a:r>
              <a:rPr lang="en-US" sz="1100" dirty="0"/>
              <a:t>New Orleans, La. (Aug 31, 2005)  A man carries a baby through 										the flooded streets of New Orleans. U.S. Navy photo (RELEASED)</a:t>
            </a:r>
            <a:endParaRPr lang="en-US" sz="1100" dirty="0">
              <a:solidFill>
                <a:schemeClr val="accent6">
                  <a:lumMod val="50000"/>
                </a:schemeClr>
              </a:solidFill>
            </a:endParaRPr>
          </a:p>
        </p:txBody>
      </p:sp>
      <p:pic>
        <p:nvPicPr>
          <p:cNvPr id="5" name="Picture 4" descr="katrina image.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527028" y="3347614"/>
            <a:ext cx="3287251" cy="2185672"/>
          </a:xfrm>
          <a:prstGeom prst="rect">
            <a:avLst/>
          </a:prstGeom>
        </p:spPr>
      </p:pic>
    </p:spTree>
    <p:extLst>
      <p:ext uri="{BB962C8B-B14F-4D97-AF65-F5344CB8AC3E}">
        <p14:creationId xmlns:p14="http://schemas.microsoft.com/office/powerpoint/2010/main" val="745040661"/>
      </p:ext>
    </p:extLst>
  </p:cSld>
  <p:clrMapOvr>
    <a:masterClrMapping/>
  </p:clrMapOvr>
  <mc:AlternateContent xmlns:mc="http://schemas.openxmlformats.org/markup-compatibility/2006" xmlns:p14="http://schemas.microsoft.com/office/powerpoint/2010/main">
    <mc:Choice Requires="p14">
      <p:transition spd="slow" p14:dur="2000" advTm="61923"/>
    </mc:Choice>
    <mc:Fallback xmlns="">
      <p:transition xmlns:p14="http://schemas.microsoft.com/office/powerpoint/2010/main" spd="slow" advTm="61923"/>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1740"/>
            <a:ext cx="8229600" cy="1663630"/>
          </a:xfrm>
        </p:spPr>
        <p:txBody>
          <a:bodyPr/>
          <a:lstStyle/>
          <a:p>
            <a:r>
              <a:rPr lang="en-US" dirty="0"/>
              <a:t>Logan’s Story</a:t>
            </a:r>
          </a:p>
        </p:txBody>
      </p:sp>
      <p:sp>
        <p:nvSpPr>
          <p:cNvPr id="7" name="Content Placeholder 6"/>
          <p:cNvSpPr>
            <a:spLocks noGrp="1"/>
          </p:cNvSpPr>
          <p:nvPr>
            <p:ph sz="half" idx="1"/>
          </p:nvPr>
        </p:nvSpPr>
        <p:spPr>
          <a:xfrm>
            <a:off x="457200" y="1600200"/>
            <a:ext cx="4038600" cy="5257800"/>
          </a:xfrm>
        </p:spPr>
        <p:txBody>
          <a:bodyPr>
            <a:normAutofit/>
          </a:bodyPr>
          <a:lstStyle/>
          <a:p>
            <a:pPr marL="0" indent="0" algn="ctr">
              <a:buNone/>
            </a:pPr>
            <a:r>
              <a:rPr lang="en-US" sz="2400" dirty="0"/>
              <a:t>August, 2010</a:t>
            </a:r>
          </a:p>
          <a:p>
            <a:endParaRPr lang="en-US" dirty="0"/>
          </a:p>
          <a:p>
            <a:endParaRPr lang="en-US" dirty="0"/>
          </a:p>
          <a:p>
            <a:endParaRPr lang="en-US" dirty="0"/>
          </a:p>
          <a:p>
            <a:endParaRPr lang="en-US" dirty="0"/>
          </a:p>
          <a:p>
            <a:endParaRPr lang="en-US" dirty="0"/>
          </a:p>
          <a:p>
            <a:endParaRPr lang="en-US" dirty="0"/>
          </a:p>
          <a:p>
            <a:pPr marL="0" indent="0">
              <a:buNone/>
            </a:pPr>
            <a:endParaRPr lang="en-US" dirty="0"/>
          </a:p>
          <a:p>
            <a:pPr marL="0" indent="0" algn="ctr">
              <a:buNone/>
            </a:pPr>
            <a:r>
              <a:rPr lang="en-US" sz="1400" dirty="0"/>
              <a:t>Source: </a:t>
            </a:r>
            <a:r>
              <a:rPr lang="en-US" sz="1400" dirty="0" err="1"/>
              <a:t>ksi.uconn.edu</a:t>
            </a:r>
            <a:endParaRPr lang="en-US" sz="1400" dirty="0"/>
          </a:p>
        </p:txBody>
      </p:sp>
      <p:sp>
        <p:nvSpPr>
          <p:cNvPr id="8" name="Content Placeholder 7"/>
          <p:cNvSpPr>
            <a:spLocks noGrp="1"/>
          </p:cNvSpPr>
          <p:nvPr>
            <p:ph sz="half" idx="2"/>
          </p:nvPr>
        </p:nvSpPr>
        <p:spPr>
          <a:xfrm>
            <a:off x="4648200" y="1600200"/>
            <a:ext cx="4038600" cy="4876800"/>
          </a:xfrm>
        </p:spPr>
        <p:txBody>
          <a:bodyPr>
            <a:normAutofit/>
          </a:bodyPr>
          <a:lstStyle/>
          <a:p>
            <a:r>
              <a:rPr lang="en-US" sz="2400" dirty="0"/>
              <a:t>Practiced basketball in Arkansas gym without air conditioning.</a:t>
            </a:r>
          </a:p>
          <a:p>
            <a:r>
              <a:rPr lang="en-US" sz="2400" dirty="0"/>
              <a:t>Developed unrecognized heat stroke, followed by </a:t>
            </a:r>
            <a:r>
              <a:rPr lang="en-US" sz="2400" dirty="0" err="1"/>
              <a:t>rhabdomyolysis</a:t>
            </a:r>
            <a:r>
              <a:rPr lang="en-US" sz="2400" dirty="0"/>
              <a:t>, kidney failure and pulmonary edema.</a:t>
            </a:r>
          </a:p>
          <a:p>
            <a:r>
              <a:rPr lang="en-US" sz="2400" dirty="0"/>
              <a:t>Treated successfully in PICU with dialysis.</a:t>
            </a:r>
          </a:p>
          <a:p>
            <a:endParaRPr lang="en-US" sz="2400" dirty="0"/>
          </a:p>
        </p:txBody>
      </p:sp>
      <p:pic>
        <p:nvPicPr>
          <p:cNvPr id="6" name="Picture 5" descr="Logan-Johnson-400x300.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2805" y="2116834"/>
            <a:ext cx="4368395" cy="3276296"/>
          </a:xfrm>
          <a:prstGeom prst="rect">
            <a:avLst/>
          </a:prstGeom>
        </p:spPr>
      </p:pic>
    </p:spTree>
    <p:extLst>
      <p:ext uri="{BB962C8B-B14F-4D97-AF65-F5344CB8AC3E}">
        <p14:creationId xmlns:p14="http://schemas.microsoft.com/office/powerpoint/2010/main" val="2313645854"/>
      </p:ext>
    </p:extLst>
  </p:cSld>
  <p:clrMapOvr>
    <a:masterClrMapping/>
  </p:clrMapOvr>
  <mc:AlternateContent xmlns:mc="http://schemas.openxmlformats.org/markup-compatibility/2006" xmlns:p14="http://schemas.microsoft.com/office/powerpoint/2010/main">
    <mc:Choice Requires="p14">
      <p:transition spd="slow" p14:dur="2000" advTm="55667"/>
    </mc:Choice>
    <mc:Fallback xmlns="">
      <p:transition xmlns:p14="http://schemas.microsoft.com/office/powerpoint/2010/main" spd="slow" advTm="5566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3834"/>
            <a:ext cx="8229600" cy="1478696"/>
          </a:xfrm>
        </p:spPr>
        <p:txBody>
          <a:bodyPr>
            <a:noAutofit/>
          </a:bodyPr>
          <a:lstStyle/>
          <a:p>
            <a:r>
              <a:rPr lang="en-US" sz="2800" dirty="0" err="1"/>
              <a:t>Exertional</a:t>
            </a:r>
            <a:r>
              <a:rPr lang="en-US" sz="2800" dirty="0"/>
              <a:t> Heat Illness (EHI) In </a:t>
            </a:r>
            <a:br>
              <a:rPr lang="en-US" sz="2800" dirty="0"/>
            </a:br>
            <a:r>
              <a:rPr lang="en-US" sz="2800" dirty="0"/>
              <a:t>High School Athletes</a:t>
            </a:r>
          </a:p>
        </p:txBody>
      </p:sp>
      <p:sp>
        <p:nvSpPr>
          <p:cNvPr id="3" name="Content Placeholder 2"/>
          <p:cNvSpPr>
            <a:spLocks noGrp="1"/>
          </p:cNvSpPr>
          <p:nvPr>
            <p:ph idx="1"/>
          </p:nvPr>
        </p:nvSpPr>
        <p:spPr>
          <a:xfrm>
            <a:off x="457200" y="1841499"/>
            <a:ext cx="8229600" cy="4561417"/>
          </a:xfrm>
        </p:spPr>
        <p:txBody>
          <a:bodyPr>
            <a:normAutofit/>
          </a:bodyPr>
          <a:lstStyle/>
          <a:p>
            <a:pPr marL="342900" lvl="1" indent="-342900">
              <a:buFont typeface="Arial" panose="020B0604020202020204" pitchFamily="34" charset="0"/>
              <a:buChar char="•"/>
            </a:pPr>
            <a:endParaRPr lang="en-US" sz="2000" dirty="0"/>
          </a:p>
          <a:p>
            <a:pPr marL="342900" lvl="1" indent="-342900">
              <a:buFont typeface="Arial" panose="020B0604020202020204" pitchFamily="34" charset="0"/>
              <a:buChar char="•"/>
            </a:pPr>
            <a:r>
              <a:rPr lang="en-US" sz="2400" dirty="0"/>
              <a:t>&gt;9,000 illnesses/year in high school athletes </a:t>
            </a:r>
          </a:p>
          <a:p>
            <a:pPr marL="0" lvl="1" indent="0">
              <a:buNone/>
            </a:pPr>
            <a:r>
              <a:rPr lang="en-US" sz="1200" dirty="0"/>
              <a:t>	(MMWR 2010)</a:t>
            </a:r>
          </a:p>
          <a:p>
            <a:pPr marL="0" lvl="1" indent="0">
              <a:buNone/>
            </a:pPr>
            <a:endParaRPr lang="en-US" sz="2000" dirty="0"/>
          </a:p>
          <a:p>
            <a:pPr marL="342900" lvl="1" indent="-342900">
              <a:buFont typeface="Arial" panose="020B0604020202020204" pitchFamily="34" charset="0"/>
              <a:buChar char="•"/>
            </a:pPr>
            <a:r>
              <a:rPr lang="en-US" sz="2400" dirty="0"/>
              <a:t>&gt; 1/3 U.S. ED visits for EHI are in teenage male athletes </a:t>
            </a:r>
          </a:p>
          <a:p>
            <a:pPr marL="0" lvl="1" indent="0">
              <a:buNone/>
            </a:pPr>
            <a:r>
              <a:rPr lang="en-US" sz="1200" dirty="0"/>
              <a:t>	(MMWR 2011)</a:t>
            </a:r>
          </a:p>
          <a:p>
            <a:pPr marL="0" lvl="1" indent="0">
              <a:buNone/>
            </a:pPr>
            <a:endParaRPr lang="en-US" sz="2000" dirty="0"/>
          </a:p>
          <a:p>
            <a:pPr marL="342900" lvl="1" indent="-342900">
              <a:buFont typeface="Arial" panose="020B0604020202020204" pitchFamily="34" charset="0"/>
              <a:buChar char="•"/>
            </a:pPr>
            <a:r>
              <a:rPr lang="en-US" sz="2400" dirty="0"/>
              <a:t>EHI rate in football players 11.4 x that in all other sports combined. </a:t>
            </a:r>
            <a:r>
              <a:rPr lang="en-US" sz="1200" dirty="0"/>
              <a:t>(Kerr et al, </a:t>
            </a:r>
            <a:r>
              <a:rPr lang="en-US" sz="1200" i="1" dirty="0"/>
              <a:t>Am J </a:t>
            </a:r>
            <a:r>
              <a:rPr lang="en-US" sz="1200" i="1" dirty="0" err="1"/>
              <a:t>Prev</a:t>
            </a:r>
            <a:r>
              <a:rPr lang="en-US" sz="1200" i="1" dirty="0"/>
              <a:t> Med</a:t>
            </a:r>
            <a:r>
              <a:rPr lang="en-US" sz="1200" dirty="0"/>
              <a:t>, 2013)</a:t>
            </a:r>
          </a:p>
          <a:p>
            <a:pPr marL="342900" lvl="1" indent="-342900">
              <a:buFont typeface="Arial" panose="020B0604020202020204" pitchFamily="34" charset="0"/>
              <a:buChar char="•"/>
            </a:pPr>
            <a:endParaRPr lang="en-US" sz="1200" dirty="0"/>
          </a:p>
          <a:p>
            <a:pPr marL="342900" lvl="1" indent="-342900">
              <a:buFont typeface="Arial" panose="020B0604020202020204" pitchFamily="34" charset="0"/>
              <a:buChar char="•"/>
            </a:pPr>
            <a:r>
              <a:rPr lang="en-US" sz="2400" dirty="0"/>
              <a:t>2003-2013, high school/college football deaths from heat injury doubled relative to 1990’s </a:t>
            </a:r>
            <a:r>
              <a:rPr lang="en-US" sz="1200" dirty="0"/>
              <a:t>(Gottschalk, </a:t>
            </a:r>
            <a:r>
              <a:rPr lang="en-US" sz="1200" i="1" dirty="0"/>
              <a:t>Sports Med </a:t>
            </a:r>
            <a:r>
              <a:rPr lang="en-US" sz="1200" i="1" dirty="0" err="1"/>
              <a:t>Arthr</a:t>
            </a:r>
            <a:r>
              <a:rPr lang="en-US" sz="1200" i="1" dirty="0"/>
              <a:t> Rev</a:t>
            </a:r>
            <a:r>
              <a:rPr lang="en-US" sz="1200" dirty="0"/>
              <a:t>, 2011)</a:t>
            </a:r>
          </a:p>
          <a:p>
            <a:pPr marL="0" lvl="1" indent="0">
              <a:buNone/>
            </a:pPr>
            <a:endParaRPr lang="en-US" sz="2400" dirty="0"/>
          </a:p>
          <a:p>
            <a:pPr marL="0" lvl="1" indent="0">
              <a:buNone/>
            </a:pPr>
            <a:endParaRPr lang="en-US" sz="1200" dirty="0"/>
          </a:p>
        </p:txBody>
      </p:sp>
      <p:sp>
        <p:nvSpPr>
          <p:cNvPr id="4" name="Content Placeholder 3"/>
          <p:cNvSpPr>
            <a:spLocks noGrp="1"/>
          </p:cNvSpPr>
          <p:nvPr>
            <p:ph sz="half" idx="4294967295"/>
          </p:nvPr>
        </p:nvSpPr>
        <p:spPr>
          <a:xfrm>
            <a:off x="6593416" y="1492250"/>
            <a:ext cx="2550583" cy="1640417"/>
          </a:xfrm>
        </p:spPr>
        <p:txBody>
          <a:bodyPr>
            <a:normAutofit fontScale="55000" lnSpcReduction="20000"/>
          </a:bodyPr>
          <a:lstStyle/>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pPr marL="0" indent="0">
              <a:buNone/>
            </a:pPr>
            <a:r>
              <a:rPr lang="en-US" sz="1200" dirty="0"/>
              <a:t>	</a:t>
            </a:r>
            <a:endParaRPr lang="en-US" sz="2000" dirty="0"/>
          </a:p>
        </p:txBody>
      </p:sp>
      <p:pic>
        <p:nvPicPr>
          <p:cNvPr id="7" name="Picture 6" descr="j0289377.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593416" y="1921028"/>
            <a:ext cx="1996656" cy="1331104"/>
          </a:xfrm>
          <a:prstGeom prst="rect">
            <a:avLst/>
          </a:prstGeom>
        </p:spPr>
      </p:pic>
    </p:spTree>
    <p:extLst>
      <p:ext uri="{BB962C8B-B14F-4D97-AF65-F5344CB8AC3E}">
        <p14:creationId xmlns:p14="http://schemas.microsoft.com/office/powerpoint/2010/main" val="4244521414"/>
      </p:ext>
    </p:extLst>
  </p:cSld>
  <p:clrMapOvr>
    <a:masterClrMapping/>
  </p:clrMapOvr>
  <mc:AlternateContent xmlns:mc="http://schemas.openxmlformats.org/markup-compatibility/2006" xmlns:p14="http://schemas.microsoft.com/office/powerpoint/2010/main">
    <mc:Choice Requires="p14">
      <p:transition spd="slow" p14:dur="2000" advTm="60373"/>
    </mc:Choice>
    <mc:Fallback xmlns="">
      <p:transition xmlns:p14="http://schemas.microsoft.com/office/powerpoint/2010/main" spd="slow" advTm="60373"/>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747957"/>
            <a:ext cx="8229600" cy="523220"/>
          </a:xfrm>
        </p:spPr>
        <p:txBody>
          <a:bodyPr/>
          <a:lstStyle/>
          <a:p>
            <a:r>
              <a:rPr lang="en-US" sz="2800" dirty="0"/>
              <a:t>Rising EHI ED Visits 1997-2006</a:t>
            </a:r>
          </a:p>
        </p:txBody>
      </p:sp>
      <p:sp>
        <p:nvSpPr>
          <p:cNvPr id="6" name="Content Placeholder 5"/>
          <p:cNvSpPr>
            <a:spLocks noGrp="1"/>
          </p:cNvSpPr>
          <p:nvPr>
            <p:ph idx="1"/>
          </p:nvPr>
        </p:nvSpPr>
        <p:spPr>
          <a:xfrm>
            <a:off x="457200" y="5164668"/>
            <a:ext cx="8229600" cy="3653604"/>
          </a:xfrm>
        </p:spPr>
        <p:txBody>
          <a:bodyPr/>
          <a:lstStyle/>
          <a:p>
            <a:pPr marL="0" indent="0">
              <a:buNone/>
            </a:pPr>
            <a:r>
              <a:rPr lang="en-US" sz="1800" dirty="0">
                <a:latin typeface="Wingdings"/>
                <a:ea typeface="Wingdings"/>
                <a:cs typeface="Wingdings"/>
                <a:sym typeface="Wingdings"/>
              </a:rPr>
              <a:t></a:t>
            </a:r>
            <a:r>
              <a:rPr lang="en-US" sz="1800" dirty="0"/>
              <a:t>Rates per 100,000 population treated in U.S. EDs 97–2006. 54,983 patients.</a:t>
            </a:r>
          </a:p>
          <a:p>
            <a:pPr marL="0" indent="0">
              <a:buNone/>
            </a:pPr>
            <a:r>
              <a:rPr lang="en-US" sz="1800" dirty="0">
                <a:latin typeface="Wingdings"/>
                <a:ea typeface="Wingdings"/>
                <a:cs typeface="Wingdings"/>
                <a:sym typeface="Wingdings"/>
              </a:rPr>
              <a:t></a:t>
            </a:r>
            <a:r>
              <a:rPr lang="en-US" sz="1800" dirty="0"/>
              <a:t>Increased significantly by 133.5%.</a:t>
            </a:r>
          </a:p>
          <a:p>
            <a:pPr marL="0" indent="0">
              <a:buNone/>
            </a:pPr>
            <a:r>
              <a:rPr lang="en-US" sz="1800" dirty="0">
                <a:latin typeface="Wingdings"/>
                <a:ea typeface="Wingdings"/>
                <a:cs typeface="Wingdings"/>
                <a:sym typeface="Wingdings"/>
              </a:rPr>
              <a:t></a:t>
            </a:r>
            <a:r>
              <a:rPr lang="en-US" sz="1800" dirty="0"/>
              <a:t>Almost half of patients children or adolescents.</a:t>
            </a:r>
          </a:p>
          <a:p>
            <a:pPr marL="0" indent="0">
              <a:buNone/>
            </a:pPr>
            <a:r>
              <a:rPr lang="en-US" sz="1400" dirty="0"/>
              <a:t>(Nelson et al, </a:t>
            </a:r>
            <a:r>
              <a:rPr lang="en-US" sz="1400" i="1" dirty="0"/>
              <a:t>Am J </a:t>
            </a:r>
            <a:r>
              <a:rPr lang="en-US" sz="1400" i="1" dirty="0" err="1"/>
              <a:t>Prev</a:t>
            </a:r>
            <a:r>
              <a:rPr lang="en-US" sz="1400" i="1" dirty="0"/>
              <a:t> Med</a:t>
            </a:r>
            <a:r>
              <a:rPr lang="en-US" sz="1400" dirty="0"/>
              <a:t>, 2011)</a:t>
            </a:r>
          </a:p>
          <a:p>
            <a:endParaRPr lang="en-US" sz="1400" dirty="0"/>
          </a:p>
          <a:p>
            <a:endParaRPr lang="en-US" dirty="0"/>
          </a:p>
        </p:txBody>
      </p:sp>
      <p:pic>
        <p:nvPicPr>
          <p:cNvPr id="7" name="Picture Placeholder 6"/>
          <p:cNvPicPr>
            <a:picLocks noGrp="1" noChangeAspect="1" noChangeArrowheads="1"/>
          </p:cNvPicPr>
          <p:nvPr>
            <p:ph type="pic" idx="4294967295"/>
          </p:nvPr>
        </p:nvPicPr>
        <p:blipFill>
          <a:blip r:embed="rId3" cstate="print">
            <a:extLst>
              <a:ext uri="{28A0092B-C50C-407E-A947-70E740481C1C}">
                <a14:useLocalDpi xmlns:a14="http://schemas.microsoft.com/office/drawing/2010/main"/>
              </a:ext>
            </a:extLst>
          </a:blip>
          <a:srcRect/>
          <a:stretch>
            <a:fillRect/>
          </a:stretch>
        </p:blipFill>
        <p:spPr bwMode="auto">
          <a:xfrm>
            <a:off x="1602521" y="1430433"/>
            <a:ext cx="6049230" cy="36326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106605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8546"/>
            <a:ext cx="8684869" cy="584776"/>
          </a:xfrm>
        </p:spPr>
        <p:txBody>
          <a:bodyPr/>
          <a:lstStyle/>
          <a:p>
            <a:r>
              <a:rPr lang="en-US" sz="3200" dirty="0"/>
              <a:t>Heat Illness in Children</a:t>
            </a:r>
          </a:p>
        </p:txBody>
      </p:sp>
      <p:sp>
        <p:nvSpPr>
          <p:cNvPr id="4" name="Content Placeholder 3"/>
          <p:cNvSpPr>
            <a:spLocks noGrp="1"/>
          </p:cNvSpPr>
          <p:nvPr>
            <p:ph sz="quarter" idx="1"/>
          </p:nvPr>
        </p:nvSpPr>
        <p:spPr>
          <a:xfrm>
            <a:off x="301752" y="1415832"/>
            <a:ext cx="8503920" cy="5569168"/>
          </a:xfrm>
        </p:spPr>
        <p:txBody>
          <a:bodyPr>
            <a:normAutofit fontScale="92500"/>
          </a:bodyPr>
          <a:lstStyle/>
          <a:p>
            <a:pPr marL="0" indent="0">
              <a:buNone/>
            </a:pPr>
            <a:endParaRPr lang="en-US" dirty="0"/>
          </a:p>
          <a:p>
            <a:endParaRPr lang="en-US" sz="2400" dirty="0"/>
          </a:p>
          <a:p>
            <a:endParaRPr lang="en-US" sz="2400" dirty="0"/>
          </a:p>
          <a:p>
            <a:pPr marL="0" indent="0">
              <a:buNone/>
            </a:pPr>
            <a:endParaRPr lang="en-US" sz="2400" dirty="0"/>
          </a:p>
          <a:p>
            <a:pPr marL="0" indent="0">
              <a:buNone/>
            </a:pPr>
            <a:r>
              <a:rPr lang="en-US" sz="900" dirty="0"/>
              <a:t>								Source: </a:t>
            </a:r>
            <a:r>
              <a:rPr lang="en-US" sz="900" dirty="0" err="1"/>
              <a:t>Freeimages.com</a:t>
            </a:r>
            <a:endParaRPr lang="en-US" sz="2400" dirty="0"/>
          </a:p>
          <a:p>
            <a:r>
              <a:rPr lang="en-US" sz="2400" dirty="0"/>
              <a:t>Immature thermoregulation, higher metabolic rate, dependence on caregivers.</a:t>
            </a:r>
          </a:p>
          <a:p>
            <a:r>
              <a:rPr lang="en-US" sz="2400" dirty="0"/>
              <a:t>Children at risk of dehydration, electrolyte imbalance, renal disease, heat illness. </a:t>
            </a:r>
            <a:r>
              <a:rPr lang="en-US" sz="1200" dirty="0"/>
              <a:t>(</a:t>
            </a:r>
            <a:r>
              <a:rPr lang="en-US" sz="1200" dirty="0" err="1"/>
              <a:t>Kovats</a:t>
            </a:r>
            <a:r>
              <a:rPr lang="en-US" sz="1200" dirty="0"/>
              <a:t> et al, </a:t>
            </a:r>
            <a:r>
              <a:rPr lang="en-US" sz="1200" i="1" dirty="0" err="1"/>
              <a:t>Occup</a:t>
            </a:r>
            <a:r>
              <a:rPr lang="en-US" sz="1200" i="1" dirty="0"/>
              <a:t> Environ Med</a:t>
            </a:r>
            <a:r>
              <a:rPr lang="en-US" sz="1200" dirty="0"/>
              <a:t>, 2004; </a:t>
            </a:r>
            <a:r>
              <a:rPr lang="en-US" sz="1200" dirty="0" err="1"/>
              <a:t>Nitschke</a:t>
            </a:r>
            <a:r>
              <a:rPr lang="en-US" sz="1200" dirty="0"/>
              <a:t> et al, </a:t>
            </a:r>
            <a:r>
              <a:rPr lang="en-US" sz="1200" i="1" dirty="0"/>
              <a:t>Environ Health</a:t>
            </a:r>
            <a:r>
              <a:rPr lang="en-US" sz="1200" dirty="0"/>
              <a:t>, 2011;Xu et al, J </a:t>
            </a:r>
            <a:r>
              <a:rPr lang="en-US" sz="1200" dirty="0" err="1"/>
              <a:t>Epidemiol</a:t>
            </a:r>
            <a:r>
              <a:rPr lang="en-US" sz="1200" dirty="0"/>
              <a:t> Community Health, 2014)</a:t>
            </a:r>
          </a:p>
          <a:p>
            <a:r>
              <a:rPr lang="en-US" sz="2400" dirty="0"/>
              <a:t>Infants are uniquely vulnerable group to heat-related mortality.</a:t>
            </a:r>
          </a:p>
          <a:p>
            <a:pPr marL="0" indent="0">
              <a:buNone/>
            </a:pPr>
            <a:r>
              <a:rPr lang="en-US" sz="1200" dirty="0"/>
              <a:t>	(</a:t>
            </a:r>
            <a:r>
              <a:rPr lang="en-US" sz="1200" dirty="0" err="1"/>
              <a:t>Basagna</a:t>
            </a:r>
            <a:r>
              <a:rPr lang="en-US" sz="1200" dirty="0"/>
              <a:t>, </a:t>
            </a:r>
            <a:r>
              <a:rPr lang="en-US" sz="1200" i="1" dirty="0"/>
              <a:t>Epidemiology</a:t>
            </a:r>
            <a:r>
              <a:rPr lang="en-US" sz="1200" dirty="0"/>
              <a:t> 2011; </a:t>
            </a:r>
            <a:r>
              <a:rPr lang="en-US" sz="1200" dirty="0" err="1"/>
              <a:t>Basu</a:t>
            </a:r>
            <a:r>
              <a:rPr lang="en-US" sz="1200" dirty="0"/>
              <a:t>, </a:t>
            </a:r>
            <a:r>
              <a:rPr lang="en-US" sz="1200" i="1" dirty="0"/>
              <a:t>Am J </a:t>
            </a:r>
            <a:r>
              <a:rPr lang="en-US" sz="1200" i="1" dirty="0" err="1"/>
              <a:t>Epidemiol</a:t>
            </a:r>
            <a:r>
              <a:rPr lang="en-US" sz="1200" dirty="0"/>
              <a:t> 2008; </a:t>
            </a:r>
            <a:r>
              <a:rPr lang="en-US" sz="1200" dirty="0" err="1"/>
              <a:t>Xu</a:t>
            </a:r>
            <a:r>
              <a:rPr lang="en-US" sz="1200" dirty="0"/>
              <a:t> et al, </a:t>
            </a:r>
            <a:r>
              <a:rPr lang="en-US" sz="1200" i="1" dirty="0"/>
              <a:t>Environ Res</a:t>
            </a:r>
            <a:r>
              <a:rPr lang="en-US" sz="1200" dirty="0"/>
              <a:t>, 2012)	</a:t>
            </a:r>
            <a:endParaRPr lang="en-US" sz="1400" dirty="0"/>
          </a:p>
          <a:p>
            <a:r>
              <a:rPr lang="en-US" sz="2400" dirty="0"/>
              <a:t>Infants suffer second-highest heat mortality rate among all groups.</a:t>
            </a:r>
            <a:r>
              <a:rPr lang="en-US" sz="2600" dirty="0"/>
              <a:t> </a:t>
            </a:r>
            <a:r>
              <a:rPr lang="en-US" sz="1200" dirty="0"/>
              <a:t>(</a:t>
            </a:r>
            <a:r>
              <a:rPr lang="en-US" sz="1200" dirty="0" err="1"/>
              <a:t>Deschenes</a:t>
            </a:r>
            <a:r>
              <a:rPr lang="en-US" sz="1200" dirty="0"/>
              <a:t> and Greenstone, </a:t>
            </a:r>
            <a:r>
              <a:rPr lang="en-US" sz="1200" i="1" dirty="0"/>
              <a:t>American Economic Journal: Applied Economics</a:t>
            </a:r>
            <a:r>
              <a:rPr lang="en-US" sz="1200" dirty="0"/>
              <a:t>, 2011)</a:t>
            </a:r>
          </a:p>
          <a:p>
            <a:endParaRPr lang="en-US" sz="1400" dirty="0"/>
          </a:p>
          <a:p>
            <a:pPr marL="0" indent="0">
              <a:buNone/>
            </a:pPr>
            <a:endParaRPr lang="en-US" sz="700" dirty="0"/>
          </a:p>
          <a:p>
            <a:pPr marL="0" lvl="3" indent="0">
              <a:buClr>
                <a:schemeClr val="accent1"/>
              </a:buClr>
              <a:buSzPct val="85000"/>
              <a:buNone/>
            </a:pPr>
            <a:r>
              <a:rPr lang="en-US" sz="700" dirty="0"/>
              <a:t>						</a:t>
            </a:r>
          </a:p>
          <a:p>
            <a:pPr marL="0" lvl="3" indent="0">
              <a:buClr>
                <a:schemeClr val="accent1"/>
              </a:buClr>
              <a:buSzPct val="85000"/>
              <a:buNone/>
            </a:pPr>
            <a:r>
              <a:rPr lang="en-US" sz="700" dirty="0"/>
              <a:t>					</a:t>
            </a:r>
          </a:p>
          <a:p>
            <a:pPr marL="0" lvl="3" indent="0">
              <a:buClr>
                <a:schemeClr val="accent1"/>
              </a:buClr>
              <a:buSzPct val="85000"/>
              <a:buNone/>
            </a:pPr>
            <a:r>
              <a:rPr lang="en-US" sz="700" dirty="0"/>
              <a:t>						</a:t>
            </a:r>
            <a:endParaRPr lang="en-US" sz="1000" dirty="0"/>
          </a:p>
          <a:p>
            <a:pPr marL="0" indent="0">
              <a:buNone/>
            </a:pPr>
            <a:endParaRPr lang="en-US" sz="700" dirty="0"/>
          </a:p>
        </p:txBody>
      </p:sp>
      <p:sp>
        <p:nvSpPr>
          <p:cNvPr id="3" name="Rectangle 2"/>
          <p:cNvSpPr/>
          <p:nvPr/>
        </p:nvSpPr>
        <p:spPr>
          <a:xfrm>
            <a:off x="4572000" y="1415832"/>
            <a:ext cx="4572000" cy="707886"/>
          </a:xfrm>
          <a:prstGeom prst="rect">
            <a:avLst/>
          </a:prstGeom>
        </p:spPr>
        <p:txBody>
          <a:bodyPr>
            <a:spAutoFit/>
          </a:bodyPr>
          <a:lstStyle/>
          <a:p>
            <a:endParaRPr lang="en-US" sz="800" dirty="0"/>
          </a:p>
          <a:p>
            <a:endParaRPr lang="en-US" sz="800" dirty="0"/>
          </a:p>
          <a:p>
            <a:endParaRPr lang="en-US" sz="800" dirty="0"/>
          </a:p>
          <a:p>
            <a:r>
              <a:rPr lang="en-US" sz="800" dirty="0"/>
              <a:t>	</a:t>
            </a:r>
          </a:p>
          <a:p>
            <a:r>
              <a:rPr lang="en-US" sz="800" dirty="0"/>
              <a:t>			.</a:t>
            </a:r>
          </a:p>
        </p:txBody>
      </p:sp>
      <p:pic>
        <p:nvPicPr>
          <p:cNvPr id="5" name="Picture 4"/>
          <p:cNvPicPr>
            <a:picLocks noChangeAspect="1"/>
          </p:cNvPicPr>
          <p:nvPr/>
        </p:nvPicPr>
        <p:blipFill>
          <a:blip r:embed="rId3"/>
          <a:stretch>
            <a:fillRect/>
          </a:stretch>
        </p:blipFill>
        <p:spPr>
          <a:xfrm>
            <a:off x="3169416" y="1415832"/>
            <a:ext cx="2496906" cy="1659708"/>
          </a:xfrm>
          <a:prstGeom prst="rect">
            <a:avLst/>
          </a:prstGeom>
        </p:spPr>
      </p:pic>
    </p:spTree>
    <p:extLst>
      <p:ext uri="{BB962C8B-B14F-4D97-AF65-F5344CB8AC3E}">
        <p14:creationId xmlns:p14="http://schemas.microsoft.com/office/powerpoint/2010/main" val="1237089713"/>
      </p:ext>
    </p:extLst>
  </p:cSld>
  <p:clrMapOvr>
    <a:masterClrMapping/>
  </p:clrMapOvr>
  <mc:AlternateContent xmlns:mc="http://schemas.openxmlformats.org/markup-compatibility/2006" xmlns:p14="http://schemas.microsoft.com/office/powerpoint/2010/main">
    <mc:Choice Requires="p14">
      <p:transition spd="slow" p14:dur="2000" advTm="55817"/>
    </mc:Choice>
    <mc:Fallback xmlns="">
      <p:transition xmlns:p14="http://schemas.microsoft.com/office/powerpoint/2010/main" spd="slow" advTm="55817"/>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Ziai Conference Presentatio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AP_slides_final [Read-Only]" id="{FACBE6A9-0509-4F78-AF04-5DEBCBC62824}" vid="{C8F9A876-B926-4D49-8EBC-1293C88D1CB2}"/>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AP_slides_final [Read-Only]" id="{FACBE6A9-0509-4F78-AF04-5DEBCBC62824}" vid="{AA21EF41-6DB5-4946-A5E1-73E622346F0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ype_x0020_of_x0020_Document xmlns="69ca3fae-c64a-4e1e-a448-2d35475e5507">AAP PowerPoint Templates</Type_x0020_of_x0020_Document>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0763A632C52CE44910A5C5D1B6278E7" ma:contentTypeVersion="4" ma:contentTypeDescription="Create a new document." ma:contentTypeScope="" ma:versionID="7e725bc61a44a3ce336fa832fe86ad45">
  <xsd:schema xmlns:xsd="http://www.w3.org/2001/XMLSchema" xmlns:xs="http://www.w3.org/2001/XMLSchema" xmlns:p="http://schemas.microsoft.com/office/2006/metadata/properties" xmlns:ns2="69ca3fae-c64a-4e1e-a448-2d35475e5507" xmlns:ns3="84ffbd11-5380-4fb4-8286-02a4a162153c" xmlns:ns4="b131b33e-7f9b-4e10-99a2-ebf2e7066cfa" targetNamespace="http://schemas.microsoft.com/office/2006/metadata/properties" ma:root="true" ma:fieldsID="a0039c7b50f0e2a99c81936f3439a9cd" ns2:_="" ns3:_="" ns4:_="">
    <xsd:import namespace="69ca3fae-c64a-4e1e-a448-2d35475e5507"/>
    <xsd:import namespace="84ffbd11-5380-4fb4-8286-02a4a162153c"/>
    <xsd:import namespace="b131b33e-7f9b-4e10-99a2-ebf2e7066cfa"/>
    <xsd:element name="properties">
      <xsd:complexType>
        <xsd:sequence>
          <xsd:element name="documentManagement">
            <xsd:complexType>
              <xsd:all>
                <xsd:element ref="ns2:Type_x0020_of_x0020_Document"/>
                <xsd:element ref="ns3:SharedWithUsers" minOccurs="0"/>
                <xsd:element ref="ns4:SharingHintHash"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ca3fae-c64a-4e1e-a448-2d35475e5507" elementFormDefault="qualified">
    <xsd:import namespace="http://schemas.microsoft.com/office/2006/documentManagement/types"/>
    <xsd:import namespace="http://schemas.microsoft.com/office/infopath/2007/PartnerControls"/>
    <xsd:element name="Type_x0020_of_x0020_Document" ma:index="8" ma:displayName="Type of Document" ma:format="Dropdown" ma:internalName="Type_x0020_of_x0020_Document">
      <xsd:simpleType>
        <xsd:restriction base="dms:Choice">
          <xsd:enumeration value="Phone List"/>
          <xsd:enumeration value="Academy Promotion Options"/>
          <xsd:enumeration value="Maps and Directions"/>
          <xsd:enumeration value="Fax and Memo Templates"/>
          <xsd:enumeration value="AAP Letterhead"/>
          <xsd:enumeration value="AAP PowerPoint Templates"/>
        </xsd:restriction>
      </xsd:simpleType>
    </xsd:element>
  </xsd:schema>
  <xsd:schema xmlns:xsd="http://www.w3.org/2001/XMLSchema" xmlns:xs="http://www.w3.org/2001/XMLSchema" xmlns:dms="http://schemas.microsoft.com/office/2006/documentManagement/types" xmlns:pc="http://schemas.microsoft.com/office/infopath/2007/PartnerControls" targetNamespace="84ffbd11-5380-4fb4-8286-02a4a162153c"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131b33e-7f9b-4e10-99a2-ebf2e7066cfa" elementFormDefault="qualified">
    <xsd:import namespace="http://schemas.microsoft.com/office/2006/documentManagement/types"/>
    <xsd:import namespace="http://schemas.microsoft.com/office/infopath/2007/PartnerControls"/>
    <xsd:element name="SharingHintHash" ma:index="10" nillable="true" ma:displayName="Sharing Hint Hash"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Document 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C859012-EBF6-4B01-9E46-74B947E7620C}">
  <ds:schemaRefs>
    <ds:schemaRef ds:uri="69ca3fae-c64a-4e1e-a448-2d35475e5507"/>
    <ds:schemaRef ds:uri="b131b33e-7f9b-4e10-99a2-ebf2e7066cfa"/>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84ffbd11-5380-4fb4-8286-02a4a162153c"/>
    <ds:schemaRef ds:uri="http://www.w3.org/XML/1998/namespace"/>
  </ds:schemaRefs>
</ds:datastoreItem>
</file>

<file path=customXml/itemProps2.xml><?xml version="1.0" encoding="utf-8"?>
<ds:datastoreItem xmlns:ds="http://schemas.openxmlformats.org/officeDocument/2006/customXml" ds:itemID="{F7B4DFF5-7D23-4741-B60A-3E504ECBF6A3}">
  <ds:schemaRefs>
    <ds:schemaRef ds:uri="http://schemas.microsoft.com/sharepoint/v3/contenttype/forms"/>
  </ds:schemaRefs>
</ds:datastoreItem>
</file>

<file path=customXml/itemProps3.xml><?xml version="1.0" encoding="utf-8"?>
<ds:datastoreItem xmlns:ds="http://schemas.openxmlformats.org/officeDocument/2006/customXml" ds:itemID="{1A122298-6828-438E-BA67-56D3DA380A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ca3fae-c64a-4e1e-a448-2d35475e5507"/>
    <ds:schemaRef ds:uri="84ffbd11-5380-4fb4-8286-02a4a162153c"/>
    <ds:schemaRef ds:uri="b131b33e-7f9b-4e10-99a2-ebf2e7066c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Ziai Conference Presentation.potm</Template>
  <TotalTime>5280</TotalTime>
  <Words>5168</Words>
  <Application>Microsoft Office PowerPoint</Application>
  <PresentationFormat>On-screen Show (4:3)</PresentationFormat>
  <Paragraphs>855</Paragraphs>
  <Slides>34</Slides>
  <Notes>34</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34</vt:i4>
      </vt:variant>
    </vt:vector>
  </HeadingPairs>
  <TitlesOfParts>
    <vt:vector size="48" baseType="lpstr">
      <vt:lpstr>ＭＳ Ｐゴシック</vt:lpstr>
      <vt:lpstr>Arabic Typesetting</vt:lpstr>
      <vt:lpstr>Arial</vt:lpstr>
      <vt:lpstr>Calibri</vt:lpstr>
      <vt:lpstr>Cambria</vt:lpstr>
      <vt:lpstr>Georgia</vt:lpstr>
      <vt:lpstr>HelveticaNeue</vt:lpstr>
      <vt:lpstr>Lucida Grande</vt:lpstr>
      <vt:lpstr>msgothic</vt:lpstr>
      <vt:lpstr>Times New Roman</vt:lpstr>
      <vt:lpstr>Wingdings</vt:lpstr>
      <vt:lpstr>Wingdings 2</vt:lpstr>
      <vt:lpstr>Ziai Conference Presentation</vt:lpstr>
      <vt:lpstr>1_Custom Design</vt:lpstr>
      <vt:lpstr> What a Changing Climate Means for Children’s Health  Samantha Ahdoot, MD, FAAP Assistant Professor of Pediatrics  Virginia Commonwealth University School of Medicine AAP Council on Environmental Health, Executive Committee Lead Author, Global Climate Change and Child Health, Pediatrics, 2015 Board of Directors, Virginia Chapter AAP </vt:lpstr>
      <vt:lpstr>Roles of Pediatricians</vt:lpstr>
      <vt:lpstr>Child Health in a Changing Climate</vt:lpstr>
      <vt:lpstr>Children are More Vulnerable</vt:lpstr>
      <vt:lpstr>Climate Change Affects Every Child</vt:lpstr>
      <vt:lpstr>Logan’s Story</vt:lpstr>
      <vt:lpstr>Exertional Heat Illness (EHI) In  High School Athletes</vt:lpstr>
      <vt:lpstr>Rising EHI ED Visits 1997-2006</vt:lpstr>
      <vt:lpstr>Heat Illness in Children</vt:lpstr>
      <vt:lpstr>Sam and Sophia</vt:lpstr>
      <vt:lpstr>Elevated CO2 and Pollen Counts</vt:lpstr>
      <vt:lpstr>PowerPoint Presentation</vt:lpstr>
      <vt:lpstr>Longer Ragweed Pollen Season</vt:lpstr>
      <vt:lpstr>Robert’s Story</vt:lpstr>
      <vt:lpstr>Lyme Disease Range Expansion</vt:lpstr>
      <vt:lpstr>Lyme Disease in the U.S.</vt:lpstr>
      <vt:lpstr>Warmer Winters Lead to Earlier Lyme Season </vt:lpstr>
      <vt:lpstr>Some Like it Hot</vt:lpstr>
      <vt:lpstr>Some Like it Hot</vt:lpstr>
      <vt:lpstr>  Expect the Unexpected</vt:lpstr>
      <vt:lpstr>Rising CO2 lowers  Crop Protein</vt:lpstr>
      <vt:lpstr>Elevated CO2 Decreases Crop Iron &amp; Zinc (Myers, Nature, 2014)  </vt:lpstr>
      <vt:lpstr>What Is A Pediatrician To Do?</vt:lpstr>
      <vt:lpstr>Climate Policy Protects Every Child</vt:lpstr>
      <vt:lpstr>Climate Policy Protects Every Child</vt:lpstr>
      <vt:lpstr>  AAP Leadership </vt:lpstr>
      <vt:lpstr>AAP Leadership</vt:lpstr>
      <vt:lpstr>Health Leadership</vt:lpstr>
      <vt:lpstr>In Your Practice</vt:lpstr>
      <vt:lpstr>In your practice </vt:lpstr>
      <vt:lpstr>Green Your Facility</vt:lpstr>
      <vt:lpstr>Advocate</vt:lpstr>
      <vt:lpstr> Children Need Us Their Doctors  Their Voice</vt:lpstr>
      <vt:lpstr>Protect Every Child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AAP Slides Final</dc:title>
  <dc:creator>Peg Mulcahy</dc:creator>
  <cp:lastModifiedBy>Marybeth Montoro</cp:lastModifiedBy>
  <cp:revision>251</cp:revision>
  <cp:lastPrinted>2016-11-03T16:21:35Z</cp:lastPrinted>
  <dcterms:created xsi:type="dcterms:W3CDTF">2015-09-17T20:42:04Z</dcterms:created>
  <dcterms:modified xsi:type="dcterms:W3CDTF">2017-03-12T18:39:21Z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0x010100E0763A632C52CE44910A5C5D1B6278E7</vt:lpwstr>
  </property>
</Properties>
</file>